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6" r:id="rId3"/>
    <p:sldId id="291" r:id="rId4"/>
    <p:sldId id="266" r:id="rId5"/>
    <p:sldId id="283" r:id="rId6"/>
    <p:sldId id="278" r:id="rId7"/>
    <p:sldId id="277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26"/>
  </p:normalViewPr>
  <p:slideViewPr>
    <p:cSldViewPr snapToGrid="0">
      <p:cViewPr varScale="1">
        <p:scale>
          <a:sx n="74" d="100"/>
          <a:sy n="74" d="100"/>
        </p:scale>
        <p:origin x="97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8FE81FEC-2664-411F-AEB3-065F29F52751}">
      <dgm:prSet/>
      <dgm:spPr>
        <a:solidFill>
          <a:schemeClr val="accent1">
            <a:lumMod val="60000"/>
            <a:lumOff val="40000"/>
            <a:alpha val="68000"/>
          </a:schemeClr>
        </a:solidFill>
        <a:ln>
          <a:noFill/>
        </a:ln>
      </dgm:spPr>
      <dgm:t>
        <a:bodyPr lIns="182880" tIns="182880" rIns="182880" bIns="182880"/>
        <a:lstStyle/>
        <a:p>
          <a:pPr marL="0" rtl="0">
            <a:lnSpc>
              <a:spcPct val="100000"/>
            </a:lnSpc>
            <a:buNone/>
          </a:pPr>
          <a:endParaRPr lang="en-US" sz="1200" b="0" i="0" dirty="0">
            <a:latin typeface="Avenir Next LT Pro" panose="020B0504020202020204" pitchFamily="34" charset="77"/>
          </a:endParaRPr>
        </a:p>
      </dgm:t>
    </dgm:pt>
    <dgm:pt modelId="{BCBC007E-0269-421B-9C41-DE26D5C3A822}" type="parTrans" cxnId="{711E093C-AD42-45A4-8D40-A2D39702062E}">
      <dgm:prSet/>
      <dgm:spPr/>
      <dgm:t>
        <a:bodyPr/>
        <a:lstStyle/>
        <a:p>
          <a:endParaRPr lang="en-US"/>
        </a:p>
      </dgm:t>
    </dgm:pt>
    <dgm:pt modelId="{80230EB7-7230-4881-A631-309C07417378}" type="sibTrans" cxnId="{711E093C-AD42-45A4-8D40-A2D39702062E}">
      <dgm:prSet/>
      <dgm:spPr/>
      <dgm:t>
        <a:bodyPr/>
        <a:lstStyle/>
        <a:p>
          <a:endParaRPr lang="en-US"/>
        </a:p>
      </dgm:t>
    </dgm:pt>
    <dgm:pt modelId="{73D947E0-108F-4D20-A71E-3CF329F97212}">
      <dgm:prSet phldr="0" custT="1"/>
      <dgm:spPr>
        <a:ln>
          <a:noFill/>
        </a:ln>
      </dgm:spPr>
      <dgm:t>
        <a:bodyPr/>
        <a:lstStyle/>
        <a:p>
          <a:pPr marL="0" rtl="0"/>
          <a:r>
            <a:rPr lang="en-US" sz="1800" b="1" dirty="0"/>
            <a:t>Exploration</a:t>
          </a:r>
          <a:r>
            <a:rPr lang="en-US" sz="2000" b="1" dirty="0"/>
            <a:t> </a:t>
          </a:r>
          <a:endParaRPr lang="en-US" sz="2000" b="0" i="0" dirty="0">
            <a:latin typeface="Avenir Next LT Pro" panose="020B0504020202020204" pitchFamily="34" charset="77"/>
          </a:endParaRPr>
        </a:p>
      </dgm:t>
    </dgm:pt>
    <dgm:pt modelId="{9D249532-A24D-4D8F-848A-9F42F2E486C9}" type="parTrans" cxnId="{A0077D09-C12C-46D0-8DF7-194B6911362A}">
      <dgm:prSet/>
      <dgm:spPr/>
      <dgm:t>
        <a:bodyPr/>
        <a:lstStyle/>
        <a:p>
          <a:endParaRPr lang="en-US"/>
        </a:p>
      </dgm:t>
    </dgm:pt>
    <dgm:pt modelId="{AE813459-65AB-4FA9-B717-330DDA6DFA4E}" type="sibTrans" cxnId="{A0077D09-C12C-46D0-8DF7-194B6911362A}">
      <dgm:prSet/>
      <dgm:spPr/>
      <dgm:t>
        <a:bodyPr/>
        <a:lstStyle/>
        <a:p>
          <a:endParaRPr lang="en-US"/>
        </a:p>
      </dgm:t>
    </dgm:pt>
    <dgm:pt modelId="{B1AFA1AF-0FF8-45B3-A6D0-0E255A2F637D}">
      <dgm:prSet phldr="0" custT="1"/>
      <dgm:spPr>
        <a:solidFill>
          <a:schemeClr val="accent1">
            <a:lumMod val="75000"/>
            <a:alpha val="52980"/>
          </a:schemeClr>
        </a:solidFill>
        <a:ln>
          <a:noFill/>
        </a:ln>
      </dgm:spPr>
      <dgm:t>
        <a:bodyPr/>
        <a:lstStyle/>
        <a:p>
          <a:pPr marL="0"/>
          <a:r>
            <a:rPr lang="en-US" sz="1800" b="1" dirty="0"/>
            <a:t>Cleaning</a:t>
          </a:r>
          <a:r>
            <a:rPr lang="en-US" sz="2000" b="1" dirty="0"/>
            <a:t> </a:t>
          </a:r>
          <a:endParaRPr lang="en-US" sz="2000" b="0" i="0" dirty="0">
            <a:latin typeface="Avenir Next LT Pro" panose="020B0504020202020204" pitchFamily="34" charset="77"/>
          </a:endParaRPr>
        </a:p>
      </dgm:t>
    </dgm:pt>
    <dgm:pt modelId="{10C68AF5-481C-45AA-A216-8BBBB04515B9}" type="parTrans" cxnId="{F28D7702-2FC3-49BD-BB13-C989E5EE622A}">
      <dgm:prSet/>
      <dgm:spPr/>
      <dgm:t>
        <a:bodyPr/>
        <a:lstStyle/>
        <a:p>
          <a:endParaRPr lang="en-US"/>
        </a:p>
      </dgm:t>
    </dgm:pt>
    <dgm:pt modelId="{88649F7A-400B-4056-965D-C9AC0B3AD942}" type="sibTrans" cxnId="{F28D7702-2FC3-49BD-BB13-C989E5EE622A}">
      <dgm:prSet/>
      <dgm:spPr/>
      <dgm:t>
        <a:bodyPr/>
        <a:lstStyle/>
        <a:p>
          <a:endParaRPr lang="en-US"/>
        </a:p>
      </dgm:t>
    </dgm:pt>
    <dgm:pt modelId="{50418D2B-9486-42DE-AFDD-1D31420040FF}">
      <dgm:prSet phldr="0" custT="1"/>
      <dgm:spPr>
        <a:solidFill>
          <a:schemeClr val="accent1">
            <a:lumMod val="40000"/>
            <a:lumOff val="60000"/>
            <a:alpha val="45201"/>
          </a:schemeClr>
        </a:solidFill>
        <a:ln>
          <a:noFill/>
        </a:ln>
      </dgm:spPr>
      <dgm:t>
        <a:bodyPr/>
        <a:lstStyle/>
        <a:p>
          <a:pPr marL="0">
            <a:lnSpc>
              <a:spcPct val="100000"/>
            </a:lnSpc>
          </a:pPr>
          <a:r>
            <a:rPr lang="en-US" sz="1100" dirty="0"/>
            <a:t>Cleaned numeric, categorical columns (removed underscores/dots, coerced to numeric, absolute values).</a:t>
          </a:r>
          <a:endParaRPr lang="en-US" sz="1100" b="1" i="0" dirty="0">
            <a:latin typeface="Avenir Next LT Pro" panose="020B0504020202020204" pitchFamily="34" charset="77"/>
          </a:endParaRPr>
        </a:p>
      </dgm:t>
    </dgm:pt>
    <dgm:pt modelId="{D5A17F6B-93F5-442B-938A-0F38C281BE88}" type="parTrans" cxnId="{5A5BA622-5DEB-48B9-88D9-C1DE36C711E5}">
      <dgm:prSet/>
      <dgm:spPr/>
      <dgm:t>
        <a:bodyPr/>
        <a:lstStyle/>
        <a:p>
          <a:endParaRPr lang="en-US"/>
        </a:p>
      </dgm:t>
    </dgm:pt>
    <dgm:pt modelId="{1D87A0A5-8024-4710-846B-D5BFAC785107}" type="sibTrans" cxnId="{5A5BA622-5DEB-48B9-88D9-C1DE36C711E5}">
      <dgm:prSet/>
      <dgm:spPr/>
      <dgm:t>
        <a:bodyPr/>
        <a:lstStyle/>
        <a:p>
          <a:endParaRPr lang="en-US"/>
        </a:p>
      </dgm:t>
    </dgm:pt>
    <dgm:pt modelId="{E9682B4F-0217-4B50-923E-C104AA24290F}">
      <dgm:prSet phldr="0" custT="1"/>
      <dgm:spPr>
        <a:ln>
          <a:noFill/>
        </a:ln>
      </dgm:spPr>
      <dgm:t>
        <a:bodyPr/>
        <a:lstStyle/>
        <a:p>
          <a:pPr marL="0"/>
          <a:r>
            <a:rPr lang="en-US" sz="1800" b="1" i="0" dirty="0">
              <a:latin typeface="Avenir Next LT Pro" panose="020B0504020202020204" pitchFamily="34" charset="77"/>
            </a:rPr>
            <a:t>Preprocessing</a:t>
          </a:r>
          <a:endParaRPr lang="en-US" sz="2000" b="1" i="0" dirty="0">
            <a:latin typeface="Avenir Next LT Pro" panose="020B0504020202020204" pitchFamily="34" charset="77"/>
          </a:endParaRPr>
        </a:p>
      </dgm:t>
    </dgm:pt>
    <dgm:pt modelId="{E0F6C4AF-9BBB-4698-91D7-F9AE3EACBD5D}" type="parTrans" cxnId="{6C23D0C9-74B2-4C8B-AB2F-A03B3B0EBE56}">
      <dgm:prSet/>
      <dgm:spPr/>
      <dgm:t>
        <a:bodyPr/>
        <a:lstStyle/>
        <a:p>
          <a:endParaRPr lang="en-US"/>
        </a:p>
      </dgm:t>
    </dgm:pt>
    <dgm:pt modelId="{B8632E42-D7EB-4C31-877E-6F1B2801851A}" type="sibTrans" cxnId="{6C23D0C9-74B2-4C8B-AB2F-A03B3B0EBE56}">
      <dgm:prSet/>
      <dgm:spPr/>
      <dgm:t>
        <a:bodyPr/>
        <a:lstStyle/>
        <a:p>
          <a:endParaRPr lang="en-US"/>
        </a:p>
      </dgm:t>
    </dgm:pt>
    <dgm:pt modelId="{0EC0C300-11E4-45CF-8418-973585107209}">
      <dgm:prSet phldr="0" custT="1"/>
      <dgm:spPr>
        <a:solidFill>
          <a:schemeClr val="accent1">
            <a:lumMod val="20000"/>
            <a:lumOff val="80000"/>
            <a:alpha val="44000"/>
          </a:schemeClr>
        </a:solidFill>
        <a:ln>
          <a:noFill/>
        </a:ln>
      </dgm:spPr>
      <dgm:t>
        <a:bodyPr/>
        <a:lstStyle/>
        <a:p>
          <a:pPr marL="0">
            <a:lnSpc>
              <a:spcPct val="100000"/>
            </a:lnSpc>
            <a:buNone/>
          </a:pPr>
          <a:r>
            <a:rPr lang="en-US" sz="900" dirty="0"/>
            <a:t>Imputation Strategy</a:t>
          </a:r>
          <a:r>
            <a:rPr lang="en-US" sz="900" b="1" dirty="0"/>
            <a:t>:</a:t>
          </a:r>
          <a:endParaRPr lang="en-US" sz="900" b="1" i="0" dirty="0">
            <a:latin typeface="Avenir Next LT Pro" panose="020B0504020202020204" pitchFamily="34" charset="77"/>
          </a:endParaRPr>
        </a:p>
      </dgm:t>
    </dgm:pt>
    <dgm:pt modelId="{1E4DD98E-100E-46B7-B24A-408BBF69E9FA}" type="parTrans" cxnId="{51563A4F-C0EB-47D6-B5BC-47A4E599AD4B}">
      <dgm:prSet/>
      <dgm:spPr/>
      <dgm:t>
        <a:bodyPr/>
        <a:lstStyle/>
        <a:p>
          <a:endParaRPr lang="en-US"/>
        </a:p>
      </dgm:t>
    </dgm:pt>
    <dgm:pt modelId="{90FAB5D1-62B3-4FF6-A07D-EE607F529C32}" type="sibTrans" cxnId="{51563A4F-C0EB-47D6-B5BC-47A4E599AD4B}">
      <dgm:prSet/>
      <dgm:spPr/>
      <dgm:t>
        <a:bodyPr/>
        <a:lstStyle/>
        <a:p>
          <a:endParaRPr lang="en-US"/>
        </a:p>
      </dgm:t>
    </dgm:pt>
    <dgm:pt modelId="{FEB4A941-E9FA-4A86-A673-85FF34B35F20}">
      <dgm:prSet phldr="0" custT="1"/>
      <dgm:spPr>
        <a:solidFill>
          <a:schemeClr val="accent1">
            <a:lumMod val="40000"/>
            <a:lumOff val="60000"/>
            <a:alpha val="45000"/>
          </a:schemeClr>
        </a:solidFill>
        <a:ln>
          <a:noFill/>
        </a:ln>
      </dgm:spPr>
      <dgm:t>
        <a:bodyPr/>
        <a:lstStyle/>
        <a:p>
          <a:pPr marL="0" rtl="0">
            <a:lnSpc>
              <a:spcPct val="100000"/>
            </a:lnSpc>
          </a:pPr>
          <a:endParaRPr lang="en-US" sz="1100" b="1" i="0" dirty="0">
            <a:latin typeface="Avenir Next LT Pro" panose="020B0504020202020204" pitchFamily="34" charset="77"/>
          </a:endParaRPr>
        </a:p>
      </dgm:t>
    </dgm:pt>
    <dgm:pt modelId="{39522508-BC4E-4DD5-A744-AFEFFE36DB74}" type="parTrans" cxnId="{F942F56C-9025-4AA1-9B36-C5AE0A93B0F5}">
      <dgm:prSet/>
      <dgm:spPr/>
      <dgm:t>
        <a:bodyPr/>
        <a:lstStyle/>
        <a:p>
          <a:endParaRPr lang="en-US"/>
        </a:p>
      </dgm:t>
    </dgm:pt>
    <dgm:pt modelId="{97624CC8-6315-4683-B26C-C30D552DA5A6}" type="sibTrans" cxnId="{F942F56C-9025-4AA1-9B36-C5AE0A93B0F5}">
      <dgm:prSet/>
      <dgm:spPr/>
      <dgm:t>
        <a:bodyPr/>
        <a:lstStyle/>
        <a:p>
          <a:endParaRPr lang="en-US"/>
        </a:p>
      </dgm:t>
    </dgm:pt>
    <dgm:pt modelId="{A2322D3A-7AC2-4C5C-9D7E-EAB2313D47D4}">
      <dgm:prSet phldr="0" custT="1"/>
      <dgm:spPr>
        <a:solidFill>
          <a:srgbClr val="4A5EE6"/>
        </a:solidFill>
        <a:ln>
          <a:noFill/>
        </a:ln>
      </dgm:spPr>
      <dgm:t>
        <a:bodyPr/>
        <a:lstStyle/>
        <a:p>
          <a:pPr marL="0"/>
          <a:r>
            <a:rPr lang="en-US" sz="1600" b="1" dirty="0"/>
            <a:t>Models &amp; Tuning</a:t>
          </a:r>
          <a:endParaRPr lang="en-US" sz="1600" b="1" i="0" dirty="0">
            <a:latin typeface="Avenir Next LT Pro" panose="020B0504020202020204" pitchFamily="34" charset="77"/>
          </a:endParaRPr>
        </a:p>
      </dgm:t>
    </dgm:pt>
    <dgm:pt modelId="{4A8C15D4-B36F-4764-B4FF-F2AF790D3E17}" type="parTrans" cxnId="{179FAFCF-F878-464E-A8A6-1185EFA0E380}">
      <dgm:prSet/>
      <dgm:spPr/>
      <dgm:t>
        <a:bodyPr/>
        <a:lstStyle/>
        <a:p>
          <a:endParaRPr lang="en-US"/>
        </a:p>
      </dgm:t>
    </dgm:pt>
    <dgm:pt modelId="{84DE1C3A-3FC7-4DB3-88ED-33F65A71557A}" type="sibTrans" cxnId="{179FAFCF-F878-464E-A8A6-1185EFA0E380}">
      <dgm:prSet/>
      <dgm:spPr/>
      <dgm:t>
        <a:bodyPr/>
        <a:lstStyle/>
        <a:p>
          <a:endParaRPr lang="en-US"/>
        </a:p>
      </dgm:t>
    </dgm:pt>
    <dgm:pt modelId="{4F85505A-81B6-4FDA-A144-900B71DAD946}">
      <dgm:prSet phldr="0" custT="1"/>
      <dgm:spPr>
        <a:solidFill>
          <a:schemeClr val="accent1">
            <a:lumMod val="75000"/>
            <a:alpha val="53000"/>
          </a:schemeClr>
        </a:solidFill>
        <a:ln>
          <a:noFill/>
        </a:ln>
      </dgm:spPr>
      <dgm:t>
        <a:bodyPr/>
        <a:lstStyle/>
        <a:p>
          <a:pPr marL="0"/>
          <a:r>
            <a:rPr lang="en-US" sz="1400" b="1" dirty="0"/>
            <a:t>Feature Engineering/ Dropping</a:t>
          </a:r>
          <a:endParaRPr lang="en-US" sz="1400" b="0" i="0" dirty="0">
            <a:latin typeface="Avenir Next LT Pro" panose="020B0504020202020204" pitchFamily="34" charset="77"/>
          </a:endParaRPr>
        </a:p>
      </dgm:t>
    </dgm:pt>
    <dgm:pt modelId="{D9A96E25-7BBE-4DDD-8DDE-B4970D4340A8}" type="parTrans" cxnId="{2D633B56-E147-4EFC-B9EE-6C0413F329B0}">
      <dgm:prSet/>
      <dgm:spPr/>
      <dgm:t>
        <a:bodyPr/>
        <a:lstStyle/>
        <a:p>
          <a:endParaRPr lang="en-US"/>
        </a:p>
      </dgm:t>
    </dgm:pt>
    <dgm:pt modelId="{68F74A88-49DC-44B1-BC0D-220A7B97601C}" type="sibTrans" cxnId="{2D633B56-E147-4EFC-B9EE-6C0413F329B0}">
      <dgm:prSet/>
      <dgm:spPr/>
      <dgm:t>
        <a:bodyPr/>
        <a:lstStyle/>
        <a:p>
          <a:endParaRPr lang="en-US"/>
        </a:p>
      </dgm:t>
    </dgm:pt>
    <dgm:pt modelId="{7A6ED44E-8DEB-4B03-B19E-73CBD8B1CEBA}">
      <dgm:prSet custT="1"/>
      <dgm:spPr/>
      <dgm:t>
        <a:bodyPr/>
        <a:lstStyle/>
        <a:p>
          <a:pPr marL="0">
            <a:lnSpc>
              <a:spcPct val="100000"/>
            </a:lnSpc>
          </a:pPr>
          <a:r>
            <a:rPr lang="en-US" sz="1100" dirty="0"/>
            <a:t>Converted </a:t>
          </a:r>
          <a:r>
            <a:rPr lang="en-US" sz="1100" dirty="0" err="1"/>
            <a:t>Credit_History_Age</a:t>
          </a:r>
          <a:r>
            <a:rPr lang="en-US" sz="1100" dirty="0"/>
            <a:t> to months.</a:t>
          </a:r>
        </a:p>
      </dgm:t>
    </dgm:pt>
    <dgm:pt modelId="{4928BF47-4CE3-4026-BD47-E2BD8845A743}" type="parTrans" cxnId="{E0BA3F5B-830B-4C12-ACAB-6D543A04EBF6}">
      <dgm:prSet/>
      <dgm:spPr/>
      <dgm:t>
        <a:bodyPr/>
        <a:lstStyle/>
        <a:p>
          <a:endParaRPr lang="en-US"/>
        </a:p>
      </dgm:t>
    </dgm:pt>
    <dgm:pt modelId="{2C75E3AB-F11F-4CCC-96E8-4D874E281CBC}" type="sibTrans" cxnId="{E0BA3F5B-830B-4C12-ACAB-6D543A04EBF6}">
      <dgm:prSet/>
      <dgm:spPr/>
      <dgm:t>
        <a:bodyPr/>
        <a:lstStyle/>
        <a:p>
          <a:endParaRPr lang="en-US"/>
        </a:p>
      </dgm:t>
    </dgm:pt>
    <dgm:pt modelId="{2E89978C-53DB-4B6B-9456-4E6721836DB1}">
      <dgm:prSet custT="1"/>
      <dgm:spPr/>
      <dgm:t>
        <a:bodyPr/>
        <a:lstStyle/>
        <a:p>
          <a:pPr marL="0">
            <a:lnSpc>
              <a:spcPct val="100000"/>
            </a:lnSpc>
          </a:pPr>
          <a:r>
            <a:rPr lang="en-US" sz="1100" dirty="0"/>
            <a:t>Flagged out-of-bound values as </a:t>
          </a:r>
          <a:r>
            <a:rPr lang="en-US" sz="1100" dirty="0" err="1"/>
            <a:t>NaN</a:t>
          </a:r>
          <a:r>
            <a:rPr lang="en-US" sz="1100" dirty="0"/>
            <a:t>.</a:t>
          </a:r>
        </a:p>
      </dgm:t>
    </dgm:pt>
    <dgm:pt modelId="{F0605F35-0DF1-450C-917C-ABB48599B977}" type="parTrans" cxnId="{C617AB4B-9D30-4BA3-B7B7-63263D180559}">
      <dgm:prSet/>
      <dgm:spPr/>
      <dgm:t>
        <a:bodyPr/>
        <a:lstStyle/>
        <a:p>
          <a:endParaRPr lang="en-US"/>
        </a:p>
      </dgm:t>
    </dgm:pt>
    <dgm:pt modelId="{E3F24AD6-BB3B-4BF3-9C6E-891A0FEC75E8}" type="sibTrans" cxnId="{C617AB4B-9D30-4BA3-B7B7-63263D180559}">
      <dgm:prSet/>
      <dgm:spPr/>
      <dgm:t>
        <a:bodyPr/>
        <a:lstStyle/>
        <a:p>
          <a:endParaRPr lang="en-US"/>
        </a:p>
      </dgm:t>
    </dgm:pt>
    <dgm:pt modelId="{C3F7974F-9937-4E48-9E8E-5ECB676DDBB8}">
      <dgm:prSet custT="1"/>
      <dgm:spPr/>
      <dgm:t>
        <a:bodyPr/>
        <a:lstStyle/>
        <a:p>
          <a:pPr marL="0">
            <a:lnSpc>
              <a:spcPct val="100000"/>
            </a:lnSpc>
          </a:pPr>
          <a:r>
            <a:rPr lang="en-US" sz="1100" dirty="0"/>
            <a:t>Flagged sequential inconsistencies (sudden jumps) as </a:t>
          </a:r>
          <a:r>
            <a:rPr lang="en-US" sz="1100" dirty="0" err="1"/>
            <a:t>NaN</a:t>
          </a:r>
          <a:r>
            <a:rPr lang="en-US" sz="1100" dirty="0"/>
            <a:t>.</a:t>
          </a:r>
        </a:p>
      </dgm:t>
    </dgm:pt>
    <dgm:pt modelId="{99C1B3BF-43B8-4D1A-8546-BB64E37F5FAC}" type="parTrans" cxnId="{9CB9AC59-0FC1-4587-AE6C-971AA5D316CE}">
      <dgm:prSet/>
      <dgm:spPr/>
      <dgm:t>
        <a:bodyPr/>
        <a:lstStyle/>
        <a:p>
          <a:endParaRPr lang="en-US"/>
        </a:p>
      </dgm:t>
    </dgm:pt>
    <dgm:pt modelId="{D39799A8-857D-4003-B556-4B634413C81E}" type="sibTrans" cxnId="{9CB9AC59-0FC1-4587-AE6C-971AA5D316CE}">
      <dgm:prSet/>
      <dgm:spPr/>
      <dgm:t>
        <a:bodyPr/>
        <a:lstStyle/>
        <a:p>
          <a:endParaRPr lang="en-US"/>
        </a:p>
      </dgm:t>
    </dgm:pt>
    <dgm:pt modelId="{2B80426D-CAEC-408A-B875-82F369954443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900" dirty="0"/>
            <a:t>Stable columns (age, occupation, bank counts) → mode per customer, fallback to global mode.</a:t>
          </a:r>
        </a:p>
      </dgm:t>
    </dgm:pt>
    <dgm:pt modelId="{1DA114DA-0783-45F4-AA33-78C12CDC393B}" type="parTrans" cxnId="{AC1C916D-81D4-4F1F-803C-8F0438C71FB4}">
      <dgm:prSet/>
      <dgm:spPr/>
      <dgm:t>
        <a:bodyPr/>
        <a:lstStyle/>
        <a:p>
          <a:endParaRPr lang="en-US"/>
        </a:p>
      </dgm:t>
    </dgm:pt>
    <dgm:pt modelId="{940CCAA9-7600-4B05-A284-324393DCC93D}" type="sibTrans" cxnId="{AC1C916D-81D4-4F1F-803C-8F0438C71FB4}">
      <dgm:prSet/>
      <dgm:spPr/>
      <dgm:t>
        <a:bodyPr/>
        <a:lstStyle/>
        <a:p>
          <a:endParaRPr lang="en-US"/>
        </a:p>
      </dgm:t>
    </dgm:pt>
    <dgm:pt modelId="{670327E1-FC0A-4EDB-8DCD-E5CB6243E0CD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900"/>
            <a:t>Sequential columns (balances, delays) → median per customer, fallback to global median.</a:t>
          </a:r>
        </a:p>
      </dgm:t>
    </dgm:pt>
    <dgm:pt modelId="{70EEC11E-AC51-4938-A5EE-B9910EA5E1A5}" type="parTrans" cxnId="{D2C7E422-DAA1-4BE1-BF93-0944858B68EF}">
      <dgm:prSet/>
      <dgm:spPr/>
      <dgm:t>
        <a:bodyPr/>
        <a:lstStyle/>
        <a:p>
          <a:endParaRPr lang="en-US"/>
        </a:p>
      </dgm:t>
    </dgm:pt>
    <dgm:pt modelId="{20984763-624A-45CC-BA78-14214CC45E1C}" type="sibTrans" cxnId="{D2C7E422-DAA1-4BE1-BF93-0944858B68EF}">
      <dgm:prSet/>
      <dgm:spPr/>
      <dgm:t>
        <a:bodyPr/>
        <a:lstStyle/>
        <a:p>
          <a:endParaRPr lang="en-US"/>
        </a:p>
      </dgm:t>
    </dgm:pt>
    <dgm:pt modelId="{4DCDA08C-0F8E-4783-A3F1-710BFE8A5120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900" dirty="0" err="1"/>
            <a:t>Credit_History_Age</a:t>
          </a:r>
          <a:r>
            <a:rPr lang="en-US" sz="900" dirty="0"/>
            <a:t>: forward-fill (+1 month) then backward-fill (-1 month) per customer.</a:t>
          </a:r>
        </a:p>
      </dgm:t>
    </dgm:pt>
    <dgm:pt modelId="{51077941-8B38-49E7-9BC3-33339932F764}" type="parTrans" cxnId="{8574EEDD-48D2-4E7A-BBDE-8DEBEBDC5B75}">
      <dgm:prSet/>
      <dgm:spPr/>
      <dgm:t>
        <a:bodyPr/>
        <a:lstStyle/>
        <a:p>
          <a:endParaRPr lang="en-US"/>
        </a:p>
      </dgm:t>
    </dgm:pt>
    <dgm:pt modelId="{C594A1B6-3FB1-4FF5-9A86-2CC4C9EB63D8}" type="sibTrans" cxnId="{8574EEDD-48D2-4E7A-BBDE-8DEBEBDC5B75}">
      <dgm:prSet/>
      <dgm:spPr/>
      <dgm:t>
        <a:bodyPr/>
        <a:lstStyle/>
        <a:p>
          <a:endParaRPr lang="en-US"/>
        </a:p>
      </dgm:t>
    </dgm:pt>
    <dgm:pt modelId="{1E215C16-C76C-45AF-B165-8CEE1A6B495C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100" dirty="0" err="1"/>
            <a:t>EMI_to_Salary_Ratio</a:t>
          </a:r>
          <a:r>
            <a:rPr lang="en-US" sz="1100" dirty="0"/>
            <a:t> = </a:t>
          </a:r>
          <a:r>
            <a:rPr lang="en-US" sz="1100" dirty="0" err="1"/>
            <a:t>Total_EMI_per_month</a:t>
          </a:r>
          <a:r>
            <a:rPr lang="en-US" sz="1100" dirty="0"/>
            <a:t> / </a:t>
          </a:r>
          <a:r>
            <a:rPr lang="en-US" sz="1100" dirty="0" err="1"/>
            <a:t>Monthly_Inhand_Salary</a:t>
          </a:r>
          <a:endParaRPr lang="en-US" sz="1100" dirty="0"/>
        </a:p>
      </dgm:t>
    </dgm:pt>
    <dgm:pt modelId="{0F810699-8C1F-4F56-A4AB-D3FAA1837430}" type="parTrans" cxnId="{24CF56EE-8385-48C0-97F8-703FBEA6A9EE}">
      <dgm:prSet/>
      <dgm:spPr/>
      <dgm:t>
        <a:bodyPr/>
        <a:lstStyle/>
        <a:p>
          <a:endParaRPr lang="en-US"/>
        </a:p>
      </dgm:t>
    </dgm:pt>
    <dgm:pt modelId="{A5B6CF06-62E6-455B-898E-FBAD47582F59}" type="sibTrans" cxnId="{24CF56EE-8385-48C0-97F8-703FBEA6A9EE}">
      <dgm:prSet/>
      <dgm:spPr/>
      <dgm:t>
        <a:bodyPr/>
        <a:lstStyle/>
        <a:p>
          <a:endParaRPr lang="en-US"/>
        </a:p>
      </dgm:t>
    </dgm:pt>
    <dgm:pt modelId="{49B64B69-BFFE-4028-8132-07F3763D36E8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100" dirty="0" err="1"/>
            <a:t>Debt_to_Income_Ratio</a:t>
          </a:r>
          <a:r>
            <a:rPr lang="en-US" sz="1100" dirty="0"/>
            <a:t> = </a:t>
          </a:r>
          <a:r>
            <a:rPr lang="en-US" sz="1100" dirty="0" err="1"/>
            <a:t>Outstanding_Debt</a:t>
          </a:r>
          <a:r>
            <a:rPr lang="en-US" sz="1100" dirty="0"/>
            <a:t> / </a:t>
          </a:r>
          <a:r>
            <a:rPr lang="en-US" sz="1100" dirty="0" err="1"/>
            <a:t>Annual_Income</a:t>
          </a:r>
          <a:endParaRPr lang="en-US" sz="1100" dirty="0"/>
        </a:p>
      </dgm:t>
    </dgm:pt>
    <dgm:pt modelId="{4F7453B8-967D-45E3-AE77-1BFE43B10221}" type="parTrans" cxnId="{8A04D484-0377-48AF-9EAF-9B78AB74042B}">
      <dgm:prSet/>
      <dgm:spPr/>
      <dgm:t>
        <a:bodyPr/>
        <a:lstStyle/>
        <a:p>
          <a:endParaRPr lang="en-US"/>
        </a:p>
      </dgm:t>
    </dgm:pt>
    <dgm:pt modelId="{C88EE90E-BF7C-4500-A765-41968154A73B}" type="sibTrans" cxnId="{8A04D484-0377-48AF-9EAF-9B78AB74042B}">
      <dgm:prSet/>
      <dgm:spPr/>
      <dgm:t>
        <a:bodyPr/>
        <a:lstStyle/>
        <a:p>
          <a:endParaRPr lang="en-US"/>
        </a:p>
      </dgm:t>
    </dgm:pt>
    <dgm:pt modelId="{C33D8729-83F0-4BEF-B0B5-6462C04B2798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900" dirty="0" err="1"/>
            <a:t>OrdinalEncoder</a:t>
          </a:r>
          <a:r>
            <a:rPr lang="en-US" sz="900" dirty="0"/>
            <a:t> for ordered categorical fields (e.g., </a:t>
          </a:r>
          <a:r>
            <a:rPr lang="en-US" sz="900" dirty="0" err="1"/>
            <a:t>Payment_of_Min_Amount</a:t>
          </a:r>
          <a:r>
            <a:rPr lang="en-US" sz="900" dirty="0"/>
            <a:t>, </a:t>
          </a:r>
          <a:r>
            <a:rPr lang="en-US" sz="900" dirty="0" err="1"/>
            <a:t>Credit_Mix</a:t>
          </a:r>
          <a:r>
            <a:rPr lang="en-US" sz="900" dirty="0"/>
            <a:t>).</a:t>
          </a:r>
        </a:p>
      </dgm:t>
    </dgm:pt>
    <dgm:pt modelId="{45A1774B-D15B-4617-82C4-D16E9DC1C341}" type="parTrans" cxnId="{56562203-BC9C-449A-87AA-96026BCFBA56}">
      <dgm:prSet/>
      <dgm:spPr/>
      <dgm:t>
        <a:bodyPr/>
        <a:lstStyle/>
        <a:p>
          <a:endParaRPr lang="en-US"/>
        </a:p>
      </dgm:t>
    </dgm:pt>
    <dgm:pt modelId="{79A9E12D-CAE6-4FBE-A312-25A076751750}" type="sibTrans" cxnId="{56562203-BC9C-449A-87AA-96026BCFBA56}">
      <dgm:prSet/>
      <dgm:spPr/>
      <dgm:t>
        <a:bodyPr/>
        <a:lstStyle/>
        <a:p>
          <a:endParaRPr lang="en-US"/>
        </a:p>
      </dgm:t>
    </dgm:pt>
    <dgm:pt modelId="{F4B17BFD-8EB9-4004-B8F5-D760AD26FFCD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900"/>
            <a:t>RobustScaler for numeric columns.</a:t>
          </a:r>
        </a:p>
      </dgm:t>
    </dgm:pt>
    <dgm:pt modelId="{4FEABA68-B4C9-474B-B64C-7A3BD07383D7}" type="parTrans" cxnId="{DC46F675-A5F2-49EB-8EBB-337CF5D951BA}">
      <dgm:prSet/>
      <dgm:spPr/>
      <dgm:t>
        <a:bodyPr/>
        <a:lstStyle/>
        <a:p>
          <a:endParaRPr lang="en-US"/>
        </a:p>
      </dgm:t>
    </dgm:pt>
    <dgm:pt modelId="{B1C8BAC0-823A-4EF4-B994-879B620EFB3A}" type="sibTrans" cxnId="{DC46F675-A5F2-49EB-8EBB-337CF5D951BA}">
      <dgm:prSet/>
      <dgm:spPr/>
      <dgm:t>
        <a:bodyPr/>
        <a:lstStyle/>
        <a:p>
          <a:endParaRPr lang="en-US"/>
        </a:p>
      </dgm:t>
    </dgm:pt>
    <dgm:pt modelId="{5DC82134-FB2B-4ABC-9F15-833364914F9B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900" dirty="0"/>
            <a:t>PCA tested (retain 90% variance) to speed up non-aggregated model. Feature selection tested— no features removed.</a:t>
          </a:r>
        </a:p>
      </dgm:t>
    </dgm:pt>
    <dgm:pt modelId="{8D276436-2484-49F4-A7B6-6B2EBBAD9F38}" type="parTrans" cxnId="{DD177AB1-6E22-4173-8D4B-1F6AAA4DF2BB}">
      <dgm:prSet/>
      <dgm:spPr/>
      <dgm:t>
        <a:bodyPr/>
        <a:lstStyle/>
        <a:p>
          <a:endParaRPr lang="en-US"/>
        </a:p>
      </dgm:t>
    </dgm:pt>
    <dgm:pt modelId="{7E2AC69A-8C74-4D3A-9E43-0BA5188EEE87}" type="sibTrans" cxnId="{DD177AB1-6E22-4173-8D4B-1F6AAA4DF2BB}">
      <dgm:prSet/>
      <dgm:spPr/>
      <dgm:t>
        <a:bodyPr/>
        <a:lstStyle/>
        <a:p>
          <a:endParaRPr lang="en-US"/>
        </a:p>
      </dgm:t>
    </dgm:pt>
    <dgm:pt modelId="{A9E7F98C-6E73-4CD7-A535-C76F9AA4247D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100" dirty="0"/>
            <a:t>Columns with low importance (Occupation, Payment/Spending behavior) dropped.</a:t>
          </a:r>
        </a:p>
      </dgm:t>
    </dgm:pt>
    <dgm:pt modelId="{7F9E5753-EACF-496D-BD5E-F3D621286AF6}" type="parTrans" cxnId="{C5502A2C-5B8B-4DD5-A600-B1B14DE808E6}">
      <dgm:prSet/>
      <dgm:spPr/>
      <dgm:t>
        <a:bodyPr/>
        <a:lstStyle/>
        <a:p>
          <a:endParaRPr lang="en-US"/>
        </a:p>
      </dgm:t>
    </dgm:pt>
    <dgm:pt modelId="{C272B6E9-2749-48A8-9D71-128480102558}" type="sibTrans" cxnId="{C5502A2C-5B8B-4DD5-A600-B1B14DE808E6}">
      <dgm:prSet/>
      <dgm:spPr/>
      <dgm:t>
        <a:bodyPr/>
        <a:lstStyle/>
        <a:p>
          <a:endParaRPr lang="en-US"/>
        </a:p>
      </dgm:t>
    </dgm:pt>
    <dgm:pt modelId="{ACF17F30-E175-454D-83AB-DAFA17405B1E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050" dirty="0"/>
            <a:t>Models: </a:t>
          </a:r>
          <a:r>
            <a:rPr lang="en-US" sz="1050" dirty="0" err="1"/>
            <a:t>RandomForest</a:t>
          </a:r>
          <a:r>
            <a:rPr lang="en-US" sz="1050" dirty="0"/>
            <a:t>, KNN, </a:t>
          </a:r>
          <a:r>
            <a:rPr lang="en-US" sz="1050" dirty="0" err="1"/>
            <a:t>GaussianNB</a:t>
          </a:r>
          <a:r>
            <a:rPr lang="en-US" sz="1050" dirty="0"/>
            <a:t>, </a:t>
          </a:r>
          <a:r>
            <a:rPr lang="en-US" sz="1050" dirty="0" err="1"/>
            <a:t>XGBoost</a:t>
          </a:r>
          <a:r>
            <a:rPr lang="en-US" sz="1050" dirty="0"/>
            <a:t>, </a:t>
          </a:r>
          <a:r>
            <a:rPr lang="en-US" sz="1050" dirty="0" err="1"/>
            <a:t>CatBoost</a:t>
          </a:r>
          <a:r>
            <a:rPr lang="en-US" sz="1050" dirty="0"/>
            <a:t>, </a:t>
          </a:r>
          <a:r>
            <a:rPr lang="en-US" sz="1050" dirty="0" err="1"/>
            <a:t>LightGBM</a:t>
          </a:r>
          <a:r>
            <a:rPr lang="en-US" sz="1050" dirty="0"/>
            <a:t>.</a:t>
          </a:r>
        </a:p>
      </dgm:t>
    </dgm:pt>
    <dgm:pt modelId="{E9E596EC-CB36-47D3-A4AA-9EFC344819F5}" type="parTrans" cxnId="{E0E67A1A-CB18-43CB-B433-A40F9BFB2A6F}">
      <dgm:prSet/>
      <dgm:spPr/>
      <dgm:t>
        <a:bodyPr/>
        <a:lstStyle/>
        <a:p>
          <a:endParaRPr lang="en-US"/>
        </a:p>
      </dgm:t>
    </dgm:pt>
    <dgm:pt modelId="{5A5405B4-AC00-494E-93BA-58D89C510275}" type="sibTrans" cxnId="{E0E67A1A-CB18-43CB-B433-A40F9BFB2A6F}">
      <dgm:prSet/>
      <dgm:spPr/>
      <dgm:t>
        <a:bodyPr/>
        <a:lstStyle/>
        <a:p>
          <a:endParaRPr lang="en-US"/>
        </a:p>
      </dgm:t>
    </dgm:pt>
    <dgm:pt modelId="{EA19AD5B-F848-4585-982A-072EFC2BEB61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050" dirty="0"/>
            <a:t>Hyperparameter tuning via </a:t>
          </a:r>
          <a:r>
            <a:rPr lang="en-US" sz="1050" dirty="0" err="1"/>
            <a:t>RandomizedSearchCV</a:t>
          </a:r>
          <a:r>
            <a:rPr lang="en-US" sz="1050" dirty="0"/>
            <a:t> (5-fold CV).</a:t>
          </a:r>
        </a:p>
      </dgm:t>
    </dgm:pt>
    <dgm:pt modelId="{2B8FD264-5340-4F5B-9779-5EF9BC27BBA3}" type="parTrans" cxnId="{C4AC9E13-37DD-4234-987A-B9C5C593F7DF}">
      <dgm:prSet/>
      <dgm:spPr/>
      <dgm:t>
        <a:bodyPr/>
        <a:lstStyle/>
        <a:p>
          <a:endParaRPr lang="en-US"/>
        </a:p>
      </dgm:t>
    </dgm:pt>
    <dgm:pt modelId="{767F7F41-C69C-43A5-A51B-EF87FC69A856}" type="sibTrans" cxnId="{C4AC9E13-37DD-4234-987A-B9C5C593F7DF}">
      <dgm:prSet/>
      <dgm:spPr/>
      <dgm:t>
        <a:bodyPr/>
        <a:lstStyle/>
        <a:p>
          <a:endParaRPr lang="en-US"/>
        </a:p>
      </dgm:t>
    </dgm:pt>
    <dgm:pt modelId="{A9655628-5ADB-465C-A6A0-FD9321FD1995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050" dirty="0"/>
            <a:t>Class imbalance handled with </a:t>
          </a:r>
          <a:r>
            <a:rPr lang="en-US" sz="1050" dirty="0" err="1"/>
            <a:t>class_weight</a:t>
          </a:r>
          <a:r>
            <a:rPr lang="en-US" sz="1050" dirty="0"/>
            <a:t> where supported.</a:t>
          </a:r>
        </a:p>
      </dgm:t>
    </dgm:pt>
    <dgm:pt modelId="{F1F0BE68-CED6-4C7A-BFA9-54B9A365A2D1}" type="parTrans" cxnId="{C14CDBDA-13FD-4E86-A986-5E81FFAFB298}">
      <dgm:prSet/>
      <dgm:spPr/>
      <dgm:t>
        <a:bodyPr/>
        <a:lstStyle/>
        <a:p>
          <a:endParaRPr lang="en-US"/>
        </a:p>
      </dgm:t>
    </dgm:pt>
    <dgm:pt modelId="{8664F81C-F749-4DDD-83B6-62368A228987}" type="sibTrans" cxnId="{C14CDBDA-13FD-4E86-A986-5E81FFAFB298}">
      <dgm:prSet/>
      <dgm:spPr/>
      <dgm:t>
        <a:bodyPr/>
        <a:lstStyle/>
        <a:p>
          <a:endParaRPr lang="en-US"/>
        </a:p>
      </dgm:t>
    </dgm:pt>
    <dgm:pt modelId="{30A490C8-22B4-4D68-875C-0F0DE2FF864D}">
      <dgm:prSet phldr="0" custT="1"/>
      <dgm:spPr>
        <a:solidFill>
          <a:schemeClr val="accent1">
            <a:lumMod val="60000"/>
            <a:lumOff val="40000"/>
            <a:alpha val="63879"/>
          </a:schemeClr>
        </a:solidFill>
        <a:ln>
          <a:noFill/>
        </a:ln>
      </dgm:spPr>
      <dgm:t>
        <a:bodyPr/>
        <a:lstStyle/>
        <a:p>
          <a:pPr marL="0">
            <a:lnSpc>
              <a:spcPct val="100000"/>
            </a:lnSpc>
            <a:buNone/>
          </a:pPr>
          <a:endParaRPr lang="en-US" sz="1000" b="0" i="0" dirty="0">
            <a:latin typeface="Avenir Next LT Pro" panose="020B0504020202020204" pitchFamily="34" charset="77"/>
          </a:endParaRPr>
        </a:p>
      </dgm:t>
    </dgm:pt>
    <dgm:pt modelId="{45495DA8-8707-41E3-A12B-FA5766269C44}" type="sibTrans" cxnId="{381FE1CC-8184-4745-8EB3-6DE11655998D}">
      <dgm:prSet/>
      <dgm:spPr/>
      <dgm:t>
        <a:bodyPr/>
        <a:lstStyle/>
        <a:p>
          <a:endParaRPr lang="en-US"/>
        </a:p>
      </dgm:t>
    </dgm:pt>
    <dgm:pt modelId="{035C64B0-4F0C-4FD1-BD23-B1D4C9887CBE}" type="parTrans" cxnId="{381FE1CC-8184-4745-8EB3-6DE11655998D}">
      <dgm:prSet/>
      <dgm:spPr/>
      <dgm:t>
        <a:bodyPr/>
        <a:lstStyle/>
        <a:p>
          <a:endParaRPr lang="en-US"/>
        </a:p>
      </dgm:t>
    </dgm:pt>
    <dgm:pt modelId="{42CDADE0-7A3A-4529-A3C6-9F9AD87842F0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000" b="0" dirty="0"/>
            <a:t> Checked for missing values in all columns.</a:t>
          </a:r>
        </a:p>
      </dgm:t>
    </dgm:pt>
    <dgm:pt modelId="{C6C30AE4-89C7-4E75-BFDA-F5B2C4B9168A}" type="sibTrans" cxnId="{0ADE4FB5-AD8D-496A-A4B4-0C517755AC14}">
      <dgm:prSet/>
      <dgm:spPr/>
      <dgm:t>
        <a:bodyPr/>
        <a:lstStyle/>
        <a:p>
          <a:endParaRPr lang="en-US"/>
        </a:p>
      </dgm:t>
    </dgm:pt>
    <dgm:pt modelId="{28B07517-7F51-4553-B38D-2777470E7972}" type="parTrans" cxnId="{0ADE4FB5-AD8D-496A-A4B4-0C517755AC14}">
      <dgm:prSet/>
      <dgm:spPr/>
      <dgm:t>
        <a:bodyPr/>
        <a:lstStyle/>
        <a:p>
          <a:endParaRPr lang="en-US"/>
        </a:p>
      </dgm:t>
    </dgm:pt>
    <dgm:pt modelId="{78E626B0-A702-4AA8-BC67-CE5141754D68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000" b="0" dirty="0"/>
            <a:t>Verified data types to ensure consistency for numeric and categorical fields.</a:t>
          </a:r>
        </a:p>
      </dgm:t>
    </dgm:pt>
    <dgm:pt modelId="{1BD39422-5293-4FA9-BAAA-65C74E73B6B0}" type="parTrans" cxnId="{0E8CA877-89BA-4518-B3CA-8B0B4118D488}">
      <dgm:prSet/>
      <dgm:spPr/>
      <dgm:t>
        <a:bodyPr/>
        <a:lstStyle/>
        <a:p>
          <a:endParaRPr lang="en-US"/>
        </a:p>
      </dgm:t>
    </dgm:pt>
    <dgm:pt modelId="{90854DAD-9660-40DB-ADAB-BFBDDF4FCF9E}" type="sibTrans" cxnId="{0E8CA877-89BA-4518-B3CA-8B0B4118D488}">
      <dgm:prSet/>
      <dgm:spPr/>
      <dgm:t>
        <a:bodyPr/>
        <a:lstStyle/>
        <a:p>
          <a:endParaRPr lang="en-US"/>
        </a:p>
      </dgm:t>
    </dgm:pt>
    <dgm:pt modelId="{0D1921C9-F8EB-40FA-91D4-997D61FB9F8E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000" b="0" dirty="0"/>
            <a:t>Reviewed summary statistics ( min, max).</a:t>
          </a:r>
        </a:p>
      </dgm:t>
    </dgm:pt>
    <dgm:pt modelId="{B6EF4D91-B53E-4F1D-A74A-FC50AFC88A68}" type="parTrans" cxnId="{8D8A8807-59A7-4681-B3FC-1B0AB561AC37}">
      <dgm:prSet/>
      <dgm:spPr/>
      <dgm:t>
        <a:bodyPr/>
        <a:lstStyle/>
        <a:p>
          <a:endParaRPr lang="en-US"/>
        </a:p>
      </dgm:t>
    </dgm:pt>
    <dgm:pt modelId="{C6DCE9BB-F91D-4812-A781-5CCE91870C3A}" type="sibTrans" cxnId="{8D8A8807-59A7-4681-B3FC-1B0AB561AC37}">
      <dgm:prSet/>
      <dgm:spPr/>
      <dgm:t>
        <a:bodyPr/>
        <a:lstStyle/>
        <a:p>
          <a:endParaRPr lang="en-US"/>
        </a:p>
      </dgm:t>
    </dgm:pt>
    <dgm:pt modelId="{F5341888-E737-42DA-9774-042B7ABC4FE3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000" b="0" dirty="0"/>
            <a:t>Identified illogical numeric values (negative ages, balances, or debts).</a:t>
          </a:r>
        </a:p>
      </dgm:t>
    </dgm:pt>
    <dgm:pt modelId="{3EB3EF17-B2CB-4B94-AB9B-CCC569001C4B}" type="parTrans" cxnId="{926505BC-49EB-48D6-8733-ACA7684CA2A2}">
      <dgm:prSet/>
      <dgm:spPr/>
      <dgm:t>
        <a:bodyPr/>
        <a:lstStyle/>
        <a:p>
          <a:endParaRPr lang="en-US"/>
        </a:p>
      </dgm:t>
    </dgm:pt>
    <dgm:pt modelId="{C35853EE-B400-4697-A68C-30C6CD295E29}" type="sibTrans" cxnId="{926505BC-49EB-48D6-8733-ACA7684CA2A2}">
      <dgm:prSet/>
      <dgm:spPr/>
      <dgm:t>
        <a:bodyPr/>
        <a:lstStyle/>
        <a:p>
          <a:endParaRPr lang="en-US"/>
        </a:p>
      </dgm:t>
    </dgm:pt>
    <dgm:pt modelId="{CEC3EDCC-4E71-4904-A175-150396D04C97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000" b="0" dirty="0"/>
            <a:t>Detected inconsistent categories (e.g., spelling errors or duplicate labels).</a:t>
          </a:r>
        </a:p>
      </dgm:t>
    </dgm:pt>
    <dgm:pt modelId="{A73D2EFC-EBD4-4B9E-B041-473B0A07521A}" type="parTrans" cxnId="{D96B0D12-2676-4BA4-A79F-A06EA8F3DFF3}">
      <dgm:prSet/>
      <dgm:spPr/>
      <dgm:t>
        <a:bodyPr/>
        <a:lstStyle/>
        <a:p>
          <a:endParaRPr lang="en-US"/>
        </a:p>
      </dgm:t>
    </dgm:pt>
    <dgm:pt modelId="{1B18782C-3DEA-4446-B023-68523937998A}" type="sibTrans" cxnId="{D96B0D12-2676-4BA4-A79F-A06EA8F3DFF3}">
      <dgm:prSet/>
      <dgm:spPr/>
      <dgm:t>
        <a:bodyPr/>
        <a:lstStyle/>
        <a:p>
          <a:endParaRPr lang="en-US"/>
        </a:p>
      </dgm:t>
    </dgm:pt>
    <dgm:pt modelId="{7201AAD9-2C7E-4952-A180-657548FE11BD}">
      <dgm:prSet custT="1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 sz="1000" b="0" dirty="0"/>
            <a:t>Checked for redundant or duplicate columns and removed them if necessary.</a:t>
          </a:r>
        </a:p>
      </dgm:t>
    </dgm:pt>
    <dgm:pt modelId="{73E27D5F-A128-4FAF-A71D-59B5B070A5F9}" type="parTrans" cxnId="{32B78DE7-26E5-43B2-9115-543CF01FED62}">
      <dgm:prSet/>
      <dgm:spPr/>
      <dgm:t>
        <a:bodyPr/>
        <a:lstStyle/>
        <a:p>
          <a:endParaRPr lang="en-US"/>
        </a:p>
      </dgm:t>
    </dgm:pt>
    <dgm:pt modelId="{3861CCA4-DA44-44E0-88D2-12CD709D401F}" type="sibTrans" cxnId="{32B78DE7-26E5-43B2-9115-543CF01FED62}">
      <dgm:prSet/>
      <dgm:spPr/>
      <dgm:t>
        <a:bodyPr/>
        <a:lstStyle/>
        <a:p>
          <a:endParaRPr lang="en-US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5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5" custScaleX="99912" custScaleY="144954" custLinFactNeighborY="30641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5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5" custScaleX="104355" custScaleY="144081" custLinFactNeighborX="-583" custLinFactNeighborY="32252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5" custScaleX="111560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5" custScaleX="111952" custScaleY="142754" custLinFactNeighborX="-860" custLinFactNeighborY="30454">
        <dgm:presLayoutVars/>
      </dgm:prSet>
      <dgm:spPr/>
    </dgm:pt>
    <dgm:pt modelId="{A91542D9-4FB3-4302-AD03-3D6EF82E6748}" type="pres">
      <dgm:prSet presAssocID="{B8632E42-D7EB-4C31-877E-6F1B2801851A}" presName="space" presStyleCnt="0"/>
      <dgm:spPr/>
    </dgm:pt>
    <dgm:pt modelId="{1A7C3045-2DAF-4A19-82DB-79436B2E4575}" type="pres">
      <dgm:prSet presAssocID="{4F85505A-81B6-4FDA-A144-900B71DAD946}" presName="composite" presStyleCnt="0"/>
      <dgm:spPr/>
    </dgm:pt>
    <dgm:pt modelId="{4132ECB1-6BEF-4935-AFA3-B2EAA48FDE7E}" type="pres">
      <dgm:prSet presAssocID="{4F85505A-81B6-4FDA-A144-900B71DAD946}" presName="parTx" presStyleLbl="alignNode1" presStyleIdx="3" presStyleCnt="5" custScaleY="154286">
        <dgm:presLayoutVars>
          <dgm:chMax val="0"/>
          <dgm:chPref val="0"/>
        </dgm:presLayoutVars>
      </dgm:prSet>
      <dgm:spPr/>
    </dgm:pt>
    <dgm:pt modelId="{C42A8BDE-B838-475D-AFDE-17B60D744AB6}" type="pres">
      <dgm:prSet presAssocID="{4F85505A-81B6-4FDA-A144-900B71DAD946}" presName="desTx" presStyleLbl="alignAccFollowNode1" presStyleIdx="3" presStyleCnt="5" custScaleX="97304" custScaleY="142621" custLinFactNeighborX="1782" custLinFactNeighborY="27689">
        <dgm:presLayoutVars/>
      </dgm:prSet>
      <dgm:spPr/>
    </dgm:pt>
    <dgm:pt modelId="{D0DC94A3-770A-4810-A89A-7DB7918862F6}" type="pres">
      <dgm:prSet presAssocID="{68F74A88-49DC-44B1-BC0D-220A7B97601C}" presName="space" presStyleCnt="0"/>
      <dgm:spPr/>
    </dgm:pt>
    <dgm:pt modelId="{647B2244-AC3A-441A-A6FB-6136FA04F429}" type="pres">
      <dgm:prSet presAssocID="{A2322D3A-7AC2-4C5C-9D7E-EAB2313D47D4}" presName="composite" presStyleCnt="0"/>
      <dgm:spPr/>
    </dgm:pt>
    <dgm:pt modelId="{59606EB9-9F10-4D12-A33F-A242FDCC0D0F}" type="pres">
      <dgm:prSet presAssocID="{A2322D3A-7AC2-4C5C-9D7E-EAB2313D47D4}" presName="parTx" presStyleLbl="alignNode1" presStyleIdx="4" presStyleCnt="5">
        <dgm:presLayoutVars>
          <dgm:chMax val="0"/>
          <dgm:chPref val="0"/>
        </dgm:presLayoutVars>
      </dgm:prSet>
      <dgm:spPr/>
    </dgm:pt>
    <dgm:pt modelId="{C8429E68-36DD-4F6A-A2F4-7CCDADCEFAD1}" type="pres">
      <dgm:prSet presAssocID="{A2322D3A-7AC2-4C5C-9D7E-EAB2313D47D4}" presName="desTx" presStyleLbl="alignAccFollowNode1" presStyleIdx="4" presStyleCnt="5" custScaleX="102913" custScaleY="148415" custLinFactNeighborY="30596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5CB1A902-C60A-4E0F-9EC8-94002AE41591}" type="presOf" srcId="{B1AFA1AF-0FF8-45B3-A6D0-0E255A2F637D}" destId="{C4F84DEA-2002-4D32-8E80-70EEE05E345A}" srcOrd="0" destOrd="0" presId="urn:microsoft.com/office/officeart/2016/7/layout/HorizontalActionList"/>
    <dgm:cxn modelId="{56562203-BC9C-449A-87AA-96026BCFBA56}" srcId="{0EC0C300-11E4-45CF-8418-973585107209}" destId="{C33D8729-83F0-4BEF-B0B5-6462C04B2798}" srcOrd="3" destOrd="0" parTransId="{45A1774B-D15B-4617-82C4-D16E9DC1C341}" sibTransId="{79A9E12D-CAE6-4FBE-A312-25A076751750}"/>
    <dgm:cxn modelId="{0B55EF03-97BB-4BD7-8CCA-BBDF3268B6E6}" type="presOf" srcId="{49B64B69-BFFE-4028-8132-07F3763D36E8}" destId="{C42A8BDE-B838-475D-AFDE-17B60D744AB6}" srcOrd="0" destOrd="1" presId="urn:microsoft.com/office/officeart/2016/7/layout/HorizontalActionList"/>
    <dgm:cxn modelId="{8D8A8807-59A7-4681-B3FC-1B0AB561AC37}" srcId="{30A490C8-22B4-4D68-875C-0F0DE2FF864D}" destId="{0D1921C9-F8EB-40FA-91D4-997D61FB9F8E}" srcOrd="2" destOrd="0" parTransId="{B6EF4D91-B53E-4F1D-A74A-FC50AFC88A68}" sibTransId="{C6DCE9BB-F91D-4812-A781-5CCE91870C3A}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D96B0D12-2676-4BA4-A79F-A06EA8F3DFF3}" srcId="{30A490C8-22B4-4D68-875C-0F0DE2FF864D}" destId="{CEC3EDCC-4E71-4904-A175-150396D04C97}" srcOrd="4" destOrd="0" parTransId="{A73D2EFC-EBD4-4B9E-B041-473B0A07521A}" sibTransId="{1B18782C-3DEA-4446-B023-68523937998A}"/>
    <dgm:cxn modelId="{C4AC9E13-37DD-4234-987A-B9C5C593F7DF}" srcId="{8FE81FEC-2664-411F-AEB3-065F29F52751}" destId="{EA19AD5B-F848-4585-982A-072EFC2BEB61}" srcOrd="1" destOrd="0" parTransId="{2B8FD264-5340-4F5B-9779-5EF9BC27BBA3}" sibTransId="{767F7F41-C69C-43A5-A51B-EF87FC69A856}"/>
    <dgm:cxn modelId="{E0E67A1A-CB18-43CB-B433-A40F9BFB2A6F}" srcId="{8FE81FEC-2664-411F-AEB3-065F29F52751}" destId="{ACF17F30-E175-454D-83AB-DAFA17405B1E}" srcOrd="0" destOrd="0" parTransId="{E9E596EC-CB36-47D3-A4AA-9EFC344819F5}" sibTransId="{5A5405B4-AC00-494E-93BA-58D89C510275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D2C7E422-DAA1-4BE1-BF93-0944858B68EF}" srcId="{0EC0C300-11E4-45CF-8418-973585107209}" destId="{670327E1-FC0A-4EDB-8DCD-E5CB6243E0CD}" srcOrd="1" destOrd="0" parTransId="{70EEC11E-AC51-4938-A5EE-B9910EA5E1A5}" sibTransId="{20984763-624A-45CC-BA78-14214CC45E1C}"/>
    <dgm:cxn modelId="{4A78D625-6E75-40AF-AB30-7D91DE02BCB6}" type="presOf" srcId="{670327E1-FC0A-4EDB-8DCD-E5CB6243E0CD}" destId="{6B5FE59C-B471-448A-AA7A-B526DCC4D4CA}" srcOrd="0" destOrd="2" presId="urn:microsoft.com/office/officeart/2016/7/layout/HorizontalActionList"/>
    <dgm:cxn modelId="{C5502A2C-5B8B-4DD5-A600-B1B14DE808E6}" srcId="{FEB4A941-E9FA-4A86-A673-85FF34B35F20}" destId="{A9E7F98C-6E73-4CD7-A535-C76F9AA4247D}" srcOrd="2" destOrd="0" parTransId="{7F9E5753-EACF-496D-BD5E-F3D621286AF6}" sibTransId="{C272B6E9-2749-48A8-9D71-128480102558}"/>
    <dgm:cxn modelId="{1288A736-6402-4A1E-B919-48B765101C51}" type="presOf" srcId="{8FE81FEC-2664-411F-AEB3-065F29F52751}" destId="{C8429E68-36DD-4F6A-A2F4-7CCDADCEFAD1}" srcOrd="0" destOrd="0" presId="urn:microsoft.com/office/officeart/2016/7/layout/HorizontalActionList"/>
    <dgm:cxn modelId="{711E093C-AD42-45A4-8D40-A2D39702062E}" srcId="{A2322D3A-7AC2-4C5C-9D7E-EAB2313D47D4}" destId="{8FE81FEC-2664-411F-AEB3-065F29F52751}" srcOrd="0" destOrd="0" parTransId="{BCBC007E-0269-421B-9C41-DE26D5C3A822}" sibTransId="{80230EB7-7230-4881-A631-309C07417378}"/>
    <dgm:cxn modelId="{E0BA3F5B-830B-4C12-ACAB-6D543A04EBF6}" srcId="{B1AFA1AF-0FF8-45B3-A6D0-0E255A2F637D}" destId="{7A6ED44E-8DEB-4B03-B19E-73CBD8B1CEBA}" srcOrd="1" destOrd="0" parTransId="{4928BF47-4CE3-4026-BD47-E2BD8845A743}" sibTransId="{2C75E3AB-F11F-4CCC-96E8-4D874E281CBC}"/>
    <dgm:cxn modelId="{060C5C65-D41E-4A96-A583-230F1D5F75C6}" type="presOf" srcId="{F4B17BFD-8EB9-4004-B8F5-D760AD26FFCD}" destId="{6B5FE59C-B471-448A-AA7A-B526DCC4D4CA}" srcOrd="0" destOrd="5" presId="urn:microsoft.com/office/officeart/2016/7/layout/HorizontalActionList"/>
    <dgm:cxn modelId="{C617AB4B-9D30-4BA3-B7B7-63263D180559}" srcId="{B1AFA1AF-0FF8-45B3-A6D0-0E255A2F637D}" destId="{2E89978C-53DB-4B6B-9456-4E6721836DB1}" srcOrd="2" destOrd="0" parTransId="{F0605F35-0DF1-450C-917C-ABB48599B977}" sibTransId="{E3F24AD6-BB3B-4BF3-9C6E-891A0FEC75E8}"/>
    <dgm:cxn modelId="{F942F56C-9025-4AA1-9B36-C5AE0A93B0F5}" srcId="{4F85505A-81B6-4FDA-A144-900B71DAD946}" destId="{FEB4A941-E9FA-4A86-A673-85FF34B35F20}" srcOrd="0" destOrd="0" parTransId="{39522508-BC4E-4DD5-A744-AFEFFE36DB74}" sibTransId="{97624CC8-6315-4683-B26C-C30D552DA5A6}"/>
    <dgm:cxn modelId="{AC1C916D-81D4-4F1F-803C-8F0438C71FB4}" srcId="{0EC0C300-11E4-45CF-8418-973585107209}" destId="{2B80426D-CAEC-408A-B875-82F369954443}" srcOrd="0" destOrd="0" parTransId="{1DA114DA-0783-45F4-AA33-78C12CDC393B}" sibTransId="{940CCAA9-7600-4B05-A284-324393DCC93D}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2B136370-0E2C-4C8C-8E9A-22C97FBA8532}" type="presOf" srcId="{1E215C16-C76C-45AF-B165-8CEE1A6B495C}" destId="{C42A8BDE-B838-475D-AFDE-17B60D744AB6}" srcOrd="0" destOrd="2" presId="urn:microsoft.com/office/officeart/2016/7/layout/HorizontalActionList"/>
    <dgm:cxn modelId="{DC46F675-A5F2-49EB-8EBB-337CF5D951BA}" srcId="{0EC0C300-11E4-45CF-8418-973585107209}" destId="{F4B17BFD-8EB9-4004-B8F5-D760AD26FFCD}" srcOrd="4" destOrd="0" parTransId="{4FEABA68-B4C9-474B-B64C-7A3BD07383D7}" sibTransId="{B1C8BAC0-823A-4EF4-B994-879B620EFB3A}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0E8CA877-89BA-4518-B3CA-8B0B4118D488}" srcId="{30A490C8-22B4-4D68-875C-0F0DE2FF864D}" destId="{78E626B0-A702-4AA8-BC67-CE5141754D68}" srcOrd="1" destOrd="0" parTransId="{1BD39422-5293-4FA9-BAAA-65C74E73B6B0}" sibTransId="{90854DAD-9660-40DB-ADAB-BFBDDF4FCF9E}"/>
    <dgm:cxn modelId="{F8969E78-5C54-49CD-85F7-AEC9962D195A}" type="presOf" srcId="{7A6ED44E-8DEB-4B03-B19E-73CBD8B1CEBA}" destId="{4FEB85EB-D046-4CDB-8A62-BBCE260C4490}" srcOrd="0" destOrd="1" presId="urn:microsoft.com/office/officeart/2016/7/layout/HorizontalActionList"/>
    <dgm:cxn modelId="{9CB9AC59-0FC1-4587-AE6C-971AA5D316CE}" srcId="{B1AFA1AF-0FF8-45B3-A6D0-0E255A2F637D}" destId="{C3F7974F-9937-4E48-9E8E-5ECB676DDBB8}" srcOrd="3" destOrd="0" parTransId="{99C1B3BF-43B8-4D1A-8546-BB64E37F5FAC}" sibTransId="{D39799A8-857D-4003-B556-4B634413C81E}"/>
    <dgm:cxn modelId="{F34DFF5A-5292-47D5-AA8B-7EB717B22308}" type="presOf" srcId="{F5341888-E737-42DA-9774-042B7ABC4FE3}" destId="{22359DD7-1BFB-4900-BAE6-6084F2F57988}" srcOrd="0" destOrd="4" presId="urn:microsoft.com/office/officeart/2016/7/layout/HorizontalActionList"/>
    <dgm:cxn modelId="{1B3E9281-145E-451D-ABF2-B210ED76A2D6}" type="presOf" srcId="{CEC3EDCC-4E71-4904-A175-150396D04C97}" destId="{22359DD7-1BFB-4900-BAE6-6084F2F57988}" srcOrd="0" destOrd="5" presId="urn:microsoft.com/office/officeart/2016/7/layout/HorizontalActionList"/>
    <dgm:cxn modelId="{16C1F983-1F08-430F-A435-301F1AF28990}" type="presOf" srcId="{4F85505A-81B6-4FDA-A144-900B71DAD946}" destId="{4132ECB1-6BEF-4935-AFA3-B2EAA48FDE7E}" srcOrd="0" destOrd="0" presId="urn:microsoft.com/office/officeart/2016/7/layout/HorizontalActionList"/>
    <dgm:cxn modelId="{8A04D484-0377-48AF-9EAF-9B78AB74042B}" srcId="{FEB4A941-E9FA-4A86-A673-85FF34B35F20}" destId="{49B64B69-BFFE-4028-8132-07F3763D36E8}" srcOrd="0" destOrd="0" parTransId="{4F7453B8-967D-45E3-AE77-1BFE43B10221}" sibTransId="{C88EE90E-BF7C-4500-A765-41968154A73B}"/>
    <dgm:cxn modelId="{E1E9FC93-9E06-4309-A4C6-5D9EB27094E3}" type="presOf" srcId="{4DCDA08C-0F8E-4783-A3F1-710BFE8A5120}" destId="{6B5FE59C-B471-448A-AA7A-B526DCC4D4CA}" srcOrd="0" destOrd="3" presId="urn:microsoft.com/office/officeart/2016/7/layout/HorizontalActionList"/>
    <dgm:cxn modelId="{39A48FA3-2552-4F35-A0C0-5BA99A3F2150}" type="presOf" srcId="{A9655628-5ADB-465C-A6A0-FD9321FD1995}" destId="{C8429E68-36DD-4F6A-A2F4-7CCDADCEFAD1}" srcOrd="0" destOrd="3" presId="urn:microsoft.com/office/officeart/2016/7/layout/HorizontalActionList"/>
    <dgm:cxn modelId="{565FD7A3-4F3C-42CF-9B6B-428538D00F46}" type="presOf" srcId="{A2322D3A-7AC2-4C5C-9D7E-EAB2313D47D4}" destId="{59606EB9-9F10-4D12-A33F-A242FDCC0D0F}" srcOrd="0" destOrd="0" presId="urn:microsoft.com/office/officeart/2016/7/layout/HorizontalActionList"/>
    <dgm:cxn modelId="{00136CA4-CBBC-4580-B0E9-C94FD89F76E5}" type="presOf" srcId="{30A490C8-22B4-4D68-875C-0F0DE2FF864D}" destId="{22359DD7-1BFB-4900-BAE6-6084F2F57988}" srcOrd="0" destOrd="0" presId="urn:microsoft.com/office/officeart/2016/7/layout/HorizontalActionList"/>
    <dgm:cxn modelId="{B712C4A6-3931-410F-AC36-F494D5B31BB1}" type="presOf" srcId="{73D947E0-108F-4D20-A71E-3CF329F97212}" destId="{BDBD7220-3F85-45D2-BED6-5BBFBC23EAE3}" srcOrd="0" destOrd="0" presId="urn:microsoft.com/office/officeart/2016/7/layout/HorizontalActionList"/>
    <dgm:cxn modelId="{3DA807B1-FEA2-4E25-BC00-7A8570691C5E}" type="presOf" srcId="{C33D8729-83F0-4BEF-B0B5-6462C04B2798}" destId="{6B5FE59C-B471-448A-AA7A-B526DCC4D4CA}" srcOrd="0" destOrd="4" presId="urn:microsoft.com/office/officeart/2016/7/layout/HorizontalActionList"/>
    <dgm:cxn modelId="{DD177AB1-6E22-4173-8D4B-1F6AAA4DF2BB}" srcId="{0EC0C300-11E4-45CF-8418-973585107209}" destId="{5DC82134-FB2B-4ABC-9F15-833364914F9B}" srcOrd="5" destOrd="0" parTransId="{8D276436-2484-49F4-A7B6-6B2EBBAD9F38}" sibTransId="{7E2AC69A-8C74-4D3A-9E43-0BA5188EEE87}"/>
    <dgm:cxn modelId="{8F87CDB3-E618-4DEC-98BB-F19113C9EE4B}" type="presOf" srcId="{0EC0C300-11E4-45CF-8418-973585107209}" destId="{6B5FE59C-B471-448A-AA7A-B526DCC4D4CA}" srcOrd="0" destOrd="0" presId="urn:microsoft.com/office/officeart/2016/7/layout/HorizontalActionList"/>
    <dgm:cxn modelId="{0ADE4FB5-AD8D-496A-A4B4-0C517755AC14}" srcId="{30A490C8-22B4-4D68-875C-0F0DE2FF864D}" destId="{42CDADE0-7A3A-4529-A3C6-9F9AD87842F0}" srcOrd="0" destOrd="0" parTransId="{28B07517-7F51-4553-B38D-2777470E7972}" sibTransId="{C6C30AE4-89C7-4E75-BFDA-F5B2C4B9168A}"/>
    <dgm:cxn modelId="{4CE980B8-C403-43FB-AFFE-9C622E9DBD33}" type="presOf" srcId="{2E89978C-53DB-4B6B-9456-4E6721836DB1}" destId="{4FEB85EB-D046-4CDB-8A62-BBCE260C4490}" srcOrd="0" destOrd="2" presId="urn:microsoft.com/office/officeart/2016/7/layout/HorizontalActionList"/>
    <dgm:cxn modelId="{926505BC-49EB-48D6-8733-ACA7684CA2A2}" srcId="{30A490C8-22B4-4D68-875C-0F0DE2FF864D}" destId="{F5341888-E737-42DA-9774-042B7ABC4FE3}" srcOrd="3" destOrd="0" parTransId="{3EB3EF17-B2CB-4B94-AB9B-CCC569001C4B}" sibTransId="{C35853EE-B400-4697-A68C-30C6CD295E29}"/>
    <dgm:cxn modelId="{45B056BE-F67A-4D47-BA2D-358E09D1BF77}" type="presOf" srcId="{EA19AD5B-F848-4585-982A-072EFC2BEB61}" destId="{C8429E68-36DD-4F6A-A2F4-7CCDADCEFAD1}" srcOrd="0" destOrd="2" presId="urn:microsoft.com/office/officeart/2016/7/layout/HorizontalActionList"/>
    <dgm:cxn modelId="{A96FF1C6-D703-43ED-AA5D-3F638A1A679A}" type="presOf" srcId="{E9682B4F-0217-4B50-923E-C104AA24290F}" destId="{49B7F8FA-D256-41EF-9327-52A3551D9A60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0504ADCB-A9FB-43D8-8F41-3D64DA7267AD}" type="presOf" srcId="{A9E7F98C-6E73-4CD7-A535-C76F9AA4247D}" destId="{C42A8BDE-B838-475D-AFDE-17B60D744AB6}" srcOrd="0" destOrd="3" presId="urn:microsoft.com/office/officeart/2016/7/layout/HorizontalActionList"/>
    <dgm:cxn modelId="{96B2B4CC-27A0-4299-AE1D-0E4D34B06361}" type="presOf" srcId="{FEB4A941-E9FA-4A86-A673-85FF34B35F20}" destId="{C42A8BDE-B838-475D-AFDE-17B60D744AB6}" srcOrd="0" destOrd="0" presId="urn:microsoft.com/office/officeart/2016/7/layout/HorizontalActionList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179FAFCF-F878-464E-A8A6-1185EFA0E380}" srcId="{0DD8915E-DC14-41D6-9BB5-F49E1C265163}" destId="{A2322D3A-7AC2-4C5C-9D7E-EAB2313D47D4}" srcOrd="4" destOrd="0" parTransId="{4A8C15D4-B36F-4764-B4FF-F2AF790D3E17}" sibTransId="{84DE1C3A-3FC7-4DB3-88ED-33F65A71557A}"/>
    <dgm:cxn modelId="{6323B8D3-724B-4BBA-873D-36EFC76BF77C}" type="presOf" srcId="{42CDADE0-7A3A-4529-A3C6-9F9AD87842F0}" destId="{22359DD7-1BFB-4900-BAE6-6084F2F57988}" srcOrd="0" destOrd="1" presId="urn:microsoft.com/office/officeart/2016/7/layout/HorizontalActionList"/>
    <dgm:cxn modelId="{FEE110D5-F13B-401F-A42D-9257ECE8C339}" type="presOf" srcId="{0D1921C9-F8EB-40FA-91D4-997D61FB9F8E}" destId="{22359DD7-1BFB-4900-BAE6-6084F2F57988}" srcOrd="0" destOrd="3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C14CDBDA-13FD-4E86-A986-5E81FFAFB298}" srcId="{8FE81FEC-2664-411F-AEB3-065F29F52751}" destId="{A9655628-5ADB-465C-A6A0-FD9321FD1995}" srcOrd="2" destOrd="0" parTransId="{F1F0BE68-CED6-4C7A-BFA9-54B9A365A2D1}" sibTransId="{8664F81C-F749-4DDD-83B6-62368A228987}"/>
    <dgm:cxn modelId="{8574EEDD-48D2-4E7A-BBDE-8DEBEBDC5B75}" srcId="{0EC0C300-11E4-45CF-8418-973585107209}" destId="{4DCDA08C-0F8E-4783-A3F1-710BFE8A5120}" srcOrd="2" destOrd="0" parTransId="{51077941-8B38-49E7-9BC3-33339932F764}" sibTransId="{C594A1B6-3FB1-4FF5-9A86-2CC4C9EB63D8}"/>
    <dgm:cxn modelId="{EAE343DF-C6CE-435E-844D-7DCA3DDB1D8D}" type="presOf" srcId="{78E626B0-A702-4AA8-BC67-CE5141754D68}" destId="{22359DD7-1BFB-4900-BAE6-6084F2F57988}" srcOrd="0" destOrd="2" presId="urn:microsoft.com/office/officeart/2016/7/layout/HorizontalActionList"/>
    <dgm:cxn modelId="{484758E0-B7C8-4FF4-8E9C-D6CDA118C200}" type="presOf" srcId="{ACF17F30-E175-454D-83AB-DAFA17405B1E}" destId="{C8429E68-36DD-4F6A-A2F4-7CCDADCEFAD1}" srcOrd="0" destOrd="1" presId="urn:microsoft.com/office/officeart/2016/7/layout/HorizontalActionList"/>
    <dgm:cxn modelId="{BB1F8DE2-19C9-47E7-9A3D-0C92FDED65AC}" type="presOf" srcId="{2B80426D-CAEC-408A-B875-82F369954443}" destId="{6B5FE59C-B471-448A-AA7A-B526DCC4D4CA}" srcOrd="0" destOrd="1" presId="urn:microsoft.com/office/officeart/2016/7/layout/HorizontalActionList"/>
    <dgm:cxn modelId="{D08EF2E2-42CA-4F94-89BA-0DDC915B7EBB}" type="presOf" srcId="{50418D2B-9486-42DE-AFDD-1D31420040FF}" destId="{4FEB85EB-D046-4CDB-8A62-BBCE260C4490}" srcOrd="0" destOrd="0" presId="urn:microsoft.com/office/officeart/2016/7/layout/HorizontalActionList"/>
    <dgm:cxn modelId="{32B78DE7-26E5-43B2-9115-543CF01FED62}" srcId="{30A490C8-22B4-4D68-875C-0F0DE2FF864D}" destId="{7201AAD9-2C7E-4952-A180-657548FE11BD}" srcOrd="5" destOrd="0" parTransId="{73E27D5F-A128-4FAF-A71D-59B5B070A5F9}" sibTransId="{3861CCA4-DA44-44E0-88D2-12CD709D401F}"/>
    <dgm:cxn modelId="{ECC272EB-047D-45D3-9E2F-B3A0BF782C40}" type="presOf" srcId="{7201AAD9-2C7E-4952-A180-657548FE11BD}" destId="{22359DD7-1BFB-4900-BAE6-6084F2F57988}" srcOrd="0" destOrd="6" presId="urn:microsoft.com/office/officeart/2016/7/layout/HorizontalActionList"/>
    <dgm:cxn modelId="{F1DAFAED-19F5-4A5B-9C18-E92FC44BED11}" type="presOf" srcId="{C3F7974F-9937-4E48-9E8E-5ECB676DDBB8}" destId="{4FEB85EB-D046-4CDB-8A62-BBCE260C4490}" srcOrd="0" destOrd="3" presId="urn:microsoft.com/office/officeart/2016/7/layout/HorizontalActionList"/>
    <dgm:cxn modelId="{24CF56EE-8385-48C0-97F8-703FBEA6A9EE}" srcId="{FEB4A941-E9FA-4A86-A673-85FF34B35F20}" destId="{1E215C16-C76C-45AF-B165-8CEE1A6B495C}" srcOrd="1" destOrd="0" parTransId="{0F810699-8C1F-4F56-A4AB-D3FAA1837430}" sibTransId="{A5B6CF06-62E6-455B-898E-FBAD47582F59}"/>
    <dgm:cxn modelId="{93ABA9FB-97A8-441B-BD82-9D0F06E3ADC6}" type="presOf" srcId="{5DC82134-FB2B-4ABC-9F15-833364914F9B}" destId="{6B5FE59C-B471-448A-AA7A-B526DCC4D4CA}" srcOrd="0" destOrd="6" presId="urn:microsoft.com/office/officeart/2016/7/layout/HorizontalActionList"/>
    <dgm:cxn modelId="{AEFC8F26-557F-4878-85F6-A5EB5B32EC98}" type="presParOf" srcId="{E4B4F7C4-5024-45F0-9FD7-C5068A1AE6C4}" destId="{473E2436-1BC1-4A6C-8568-5C38418F52D1}" srcOrd="0" destOrd="0" presId="urn:microsoft.com/office/officeart/2016/7/layout/HorizontalActionList"/>
    <dgm:cxn modelId="{A262C479-70BD-49DF-90D7-20AD1749A7E3}" type="presParOf" srcId="{473E2436-1BC1-4A6C-8568-5C38418F52D1}" destId="{BDBD7220-3F85-45D2-BED6-5BBFBC23EAE3}" srcOrd="0" destOrd="0" presId="urn:microsoft.com/office/officeart/2016/7/layout/HorizontalActionList"/>
    <dgm:cxn modelId="{8FFE31CB-F838-4580-96E2-3075EAB82AEF}" type="presParOf" srcId="{473E2436-1BC1-4A6C-8568-5C38418F52D1}" destId="{22359DD7-1BFB-4900-BAE6-6084F2F57988}" srcOrd="1" destOrd="0" presId="urn:microsoft.com/office/officeart/2016/7/layout/HorizontalActionList"/>
    <dgm:cxn modelId="{BF0BC914-82D6-4972-BDDD-C0D5A79BF857}" type="presParOf" srcId="{E4B4F7C4-5024-45F0-9FD7-C5068A1AE6C4}" destId="{38C65349-0C40-499F-9765-B6F38C2DC3C3}" srcOrd="1" destOrd="0" presId="urn:microsoft.com/office/officeart/2016/7/layout/HorizontalActionList"/>
    <dgm:cxn modelId="{B66B8B1C-CDC9-4537-A6ED-558CC0AB59A2}" type="presParOf" srcId="{E4B4F7C4-5024-45F0-9FD7-C5068A1AE6C4}" destId="{C6650FDC-3601-45F5-9125-6E3F90A53F8A}" srcOrd="2" destOrd="0" presId="urn:microsoft.com/office/officeart/2016/7/layout/HorizontalActionList"/>
    <dgm:cxn modelId="{7C39EB96-3D16-4610-9B2E-770F155BDC90}" type="presParOf" srcId="{C6650FDC-3601-45F5-9125-6E3F90A53F8A}" destId="{C4F84DEA-2002-4D32-8E80-70EEE05E345A}" srcOrd="0" destOrd="0" presId="urn:microsoft.com/office/officeart/2016/7/layout/HorizontalActionList"/>
    <dgm:cxn modelId="{5FEFB476-C68A-4308-94A9-14C9F4D14577}" type="presParOf" srcId="{C6650FDC-3601-45F5-9125-6E3F90A53F8A}" destId="{4FEB85EB-D046-4CDB-8A62-BBCE260C4490}" srcOrd="1" destOrd="0" presId="urn:microsoft.com/office/officeart/2016/7/layout/HorizontalActionList"/>
    <dgm:cxn modelId="{42E273CC-D1FF-4AF5-9CA5-50AFB7CF446A}" type="presParOf" srcId="{E4B4F7C4-5024-45F0-9FD7-C5068A1AE6C4}" destId="{40F59683-723F-44D1-8379-95635EED1AA8}" srcOrd="3" destOrd="0" presId="urn:microsoft.com/office/officeart/2016/7/layout/HorizontalActionList"/>
    <dgm:cxn modelId="{7B717B83-6849-490C-B698-10B02A8795C1}" type="presParOf" srcId="{E4B4F7C4-5024-45F0-9FD7-C5068A1AE6C4}" destId="{BB2E4F65-C461-40C3-BC82-6A29AA851F44}" srcOrd="4" destOrd="0" presId="urn:microsoft.com/office/officeart/2016/7/layout/HorizontalActionList"/>
    <dgm:cxn modelId="{0AF06744-BD5B-4F1C-8551-0ED91B053BFE}" type="presParOf" srcId="{BB2E4F65-C461-40C3-BC82-6A29AA851F44}" destId="{49B7F8FA-D256-41EF-9327-52A3551D9A60}" srcOrd="0" destOrd="0" presId="urn:microsoft.com/office/officeart/2016/7/layout/HorizontalActionList"/>
    <dgm:cxn modelId="{8C659653-2E4D-4944-8674-437EF7E50C5D}" type="presParOf" srcId="{BB2E4F65-C461-40C3-BC82-6A29AA851F44}" destId="{6B5FE59C-B471-448A-AA7A-B526DCC4D4CA}" srcOrd="1" destOrd="0" presId="urn:microsoft.com/office/officeart/2016/7/layout/HorizontalActionList"/>
    <dgm:cxn modelId="{27CF5D1B-4EF1-49F0-AF9D-EC72D7CA142B}" type="presParOf" srcId="{E4B4F7C4-5024-45F0-9FD7-C5068A1AE6C4}" destId="{A91542D9-4FB3-4302-AD03-3D6EF82E6748}" srcOrd="5" destOrd="0" presId="urn:microsoft.com/office/officeart/2016/7/layout/HorizontalActionList"/>
    <dgm:cxn modelId="{C15B4CA6-8984-4242-BC88-20298BF343F7}" type="presParOf" srcId="{E4B4F7C4-5024-45F0-9FD7-C5068A1AE6C4}" destId="{1A7C3045-2DAF-4A19-82DB-79436B2E4575}" srcOrd="6" destOrd="0" presId="urn:microsoft.com/office/officeart/2016/7/layout/HorizontalActionList"/>
    <dgm:cxn modelId="{5A5C5359-F8D2-4305-B58E-2B11154572D8}" type="presParOf" srcId="{1A7C3045-2DAF-4A19-82DB-79436B2E4575}" destId="{4132ECB1-6BEF-4935-AFA3-B2EAA48FDE7E}" srcOrd="0" destOrd="0" presId="urn:microsoft.com/office/officeart/2016/7/layout/HorizontalActionList"/>
    <dgm:cxn modelId="{CD0E3D64-22A8-40F0-BBF1-049E61066BB2}" type="presParOf" srcId="{1A7C3045-2DAF-4A19-82DB-79436B2E4575}" destId="{C42A8BDE-B838-475D-AFDE-17B60D744AB6}" srcOrd="1" destOrd="0" presId="urn:microsoft.com/office/officeart/2016/7/layout/HorizontalActionList"/>
    <dgm:cxn modelId="{0CDD5F6C-8B35-4E35-9A91-9E6BF4716FAE}" type="presParOf" srcId="{E4B4F7C4-5024-45F0-9FD7-C5068A1AE6C4}" destId="{D0DC94A3-770A-4810-A89A-7DB7918862F6}" srcOrd="7" destOrd="0" presId="urn:microsoft.com/office/officeart/2016/7/layout/HorizontalActionList"/>
    <dgm:cxn modelId="{92FF8CBD-0536-4016-8533-6E05C6EB2EF3}" type="presParOf" srcId="{E4B4F7C4-5024-45F0-9FD7-C5068A1AE6C4}" destId="{647B2244-AC3A-441A-A6FB-6136FA04F429}" srcOrd="8" destOrd="0" presId="urn:microsoft.com/office/officeart/2016/7/layout/HorizontalActionList"/>
    <dgm:cxn modelId="{301672D5-3908-485D-9AD2-623B75146CCF}" type="presParOf" srcId="{647B2244-AC3A-441A-A6FB-6136FA04F429}" destId="{59606EB9-9F10-4D12-A33F-A242FDCC0D0F}" srcOrd="0" destOrd="0" presId="urn:microsoft.com/office/officeart/2016/7/layout/HorizontalActionList"/>
    <dgm:cxn modelId="{61AC9868-5E4D-4E07-A876-AD44A7447715}" type="presParOf" srcId="{647B2244-AC3A-441A-A6FB-6136FA04F429}" destId="{C8429E68-36DD-4F6A-A2F4-7CCDADCEFAD1}" srcOrd="1" destOrd="0" presId="urn:microsoft.com/office/officeart/2016/7/layout/HorizontalActionLis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11273" y="692723"/>
          <a:ext cx="1862672" cy="558801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93" tIns="147193" rIns="147193" bIns="147193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Exploration</a:t>
          </a:r>
          <a:r>
            <a:rPr lang="en-US" sz="2000" b="1" kern="1200" dirty="0"/>
            <a:t> </a:t>
          </a:r>
          <a:endParaRPr lang="en-US" sz="2000" b="0" i="0" kern="1200" dirty="0">
            <a:latin typeface="Avenir Next LT Pro" panose="020B0504020202020204" pitchFamily="34" charset="77"/>
          </a:endParaRPr>
        </a:p>
      </dsp:txBody>
      <dsp:txXfrm>
        <a:off x="11273" y="692723"/>
        <a:ext cx="1862672" cy="558801"/>
      </dsp:txXfrm>
    </dsp:sp>
    <dsp:sp modelId="{22359DD7-1BFB-4900-BAE6-6084F2F57988}">
      <dsp:nvSpPr>
        <dsp:cNvPr id="0" name=""/>
        <dsp:cNvSpPr/>
      </dsp:nvSpPr>
      <dsp:spPr>
        <a:xfrm>
          <a:off x="12093" y="1266502"/>
          <a:ext cx="1861033" cy="3594121"/>
        </a:xfrm>
        <a:prstGeom prst="rect">
          <a:avLst/>
        </a:prstGeom>
        <a:solidFill>
          <a:schemeClr val="accent1">
            <a:lumMod val="60000"/>
            <a:lumOff val="40000"/>
            <a:alpha val="63879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3991" tIns="183991" rIns="183991" bIns="183991" numCol="1" spcCol="1270" anchor="t" anchorCtr="0">
          <a:noAutofit/>
        </a:bodyPr>
        <a:lstStyle/>
        <a:p>
          <a:pPr marL="0" lvl="0" indent="0" algn="l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b="0" i="0" kern="1200" dirty="0">
            <a:latin typeface="Avenir Next LT Pro" panose="020B0504020202020204" pitchFamily="34" charset="77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000" b="0" kern="1200" dirty="0"/>
            <a:t> Checked for missing values in all columns.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000" b="0" kern="1200" dirty="0"/>
            <a:t>Verified data types to ensure consistency for numeric and categorical fields.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000" b="0" kern="1200" dirty="0"/>
            <a:t>Reviewed summary statistics ( min, max).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000" b="0" kern="1200" dirty="0"/>
            <a:t>Identified illogical numeric values (negative ages, balances, or debts).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000" b="0" kern="1200" dirty="0"/>
            <a:t>Detected inconsistent categories (e.g., spelling errors or duplicate labels).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000" b="0" kern="1200" dirty="0"/>
            <a:t>Checked for redundant or duplicate columns and removed them if necessary.</a:t>
          </a:r>
        </a:p>
      </dsp:txBody>
      <dsp:txXfrm>
        <a:off x="12093" y="1266502"/>
        <a:ext cx="1861033" cy="3594121"/>
      </dsp:txXfrm>
    </dsp:sp>
    <dsp:sp modelId="{C4F84DEA-2002-4D32-8E80-70EEE05E345A}">
      <dsp:nvSpPr>
        <dsp:cNvPr id="0" name=""/>
        <dsp:cNvSpPr/>
      </dsp:nvSpPr>
      <dsp:spPr>
        <a:xfrm>
          <a:off x="2022295" y="692723"/>
          <a:ext cx="1862672" cy="558801"/>
        </a:xfrm>
        <a:prstGeom prst="rect">
          <a:avLst/>
        </a:prstGeom>
        <a:solidFill>
          <a:schemeClr val="accent1">
            <a:lumMod val="75000"/>
            <a:alpha val="5298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93" tIns="147193" rIns="147193" bIns="14719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Cleaning</a:t>
          </a:r>
          <a:r>
            <a:rPr lang="en-US" sz="2000" b="1" kern="1200" dirty="0"/>
            <a:t> </a:t>
          </a:r>
          <a:endParaRPr lang="en-US" sz="2000" b="0" i="0" kern="1200" dirty="0">
            <a:latin typeface="Avenir Next LT Pro" panose="020B0504020202020204" pitchFamily="34" charset="77"/>
          </a:endParaRPr>
        </a:p>
      </dsp:txBody>
      <dsp:txXfrm>
        <a:off x="2022295" y="692723"/>
        <a:ext cx="1862672" cy="558801"/>
      </dsp:txXfrm>
    </dsp:sp>
    <dsp:sp modelId="{4FEB85EB-D046-4CDB-8A62-BBCE260C4490}">
      <dsp:nvSpPr>
        <dsp:cNvPr id="0" name=""/>
        <dsp:cNvSpPr/>
      </dsp:nvSpPr>
      <dsp:spPr>
        <a:xfrm>
          <a:off x="1970876" y="1288148"/>
          <a:ext cx="1943792" cy="3572475"/>
        </a:xfrm>
        <a:prstGeom prst="rect">
          <a:avLst/>
        </a:prstGeom>
        <a:solidFill>
          <a:schemeClr val="accent1">
            <a:lumMod val="40000"/>
            <a:lumOff val="60000"/>
            <a:alpha val="45201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3991" tIns="183991" rIns="183991" bIns="183991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Cleaned numeric, categorical columns (removed underscores/dots, coerced to numeric, absolute values).</a:t>
          </a:r>
          <a:endParaRPr lang="en-US" sz="1100" b="1" i="0" kern="1200" dirty="0">
            <a:latin typeface="Avenir Next LT Pro" panose="020B0504020202020204" pitchFamily="34" charset="77"/>
          </a:endParaRP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Converted </a:t>
          </a:r>
          <a:r>
            <a:rPr lang="en-US" sz="1100" kern="1200" dirty="0" err="1"/>
            <a:t>Credit_History_Age</a:t>
          </a:r>
          <a:r>
            <a:rPr lang="en-US" sz="1100" kern="1200" dirty="0"/>
            <a:t> to months.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Flagged out-of-bound values as </a:t>
          </a:r>
          <a:r>
            <a:rPr lang="en-US" sz="1100" kern="1200" dirty="0" err="1"/>
            <a:t>NaN</a:t>
          </a:r>
          <a:r>
            <a:rPr lang="en-US" sz="1100" kern="1200" dirty="0"/>
            <a:t>.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Flagged sequential inconsistencies (sudden jumps) as </a:t>
          </a:r>
          <a:r>
            <a:rPr lang="en-US" sz="1100" kern="1200" dirty="0" err="1"/>
            <a:t>NaN</a:t>
          </a:r>
          <a:r>
            <a:rPr lang="en-US" sz="1100" kern="1200" dirty="0"/>
            <a:t>.</a:t>
          </a:r>
        </a:p>
      </dsp:txBody>
      <dsp:txXfrm>
        <a:off x="1970876" y="1288148"/>
        <a:ext cx="1943792" cy="3572475"/>
      </dsp:txXfrm>
    </dsp:sp>
    <dsp:sp modelId="{49B7F8FA-D256-41EF-9327-52A3551D9A60}">
      <dsp:nvSpPr>
        <dsp:cNvPr id="0" name=""/>
        <dsp:cNvSpPr/>
      </dsp:nvSpPr>
      <dsp:spPr>
        <a:xfrm>
          <a:off x="4036968" y="692723"/>
          <a:ext cx="2077997" cy="558801"/>
        </a:xfrm>
        <a:prstGeom prst="rect">
          <a:avLst/>
        </a:prstGeom>
        <a:solidFill>
          <a:schemeClr val="accent1">
            <a:shade val="80000"/>
            <a:hueOff val="89781"/>
            <a:satOff val="4639"/>
            <a:lumOff val="1202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93" tIns="147193" rIns="147193" bIns="14719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>
              <a:latin typeface="Avenir Next LT Pro" panose="020B0504020202020204" pitchFamily="34" charset="77"/>
            </a:rPr>
            <a:t>Preprocessing</a:t>
          </a:r>
          <a:endParaRPr lang="en-US" sz="2000" b="1" i="0" kern="1200" dirty="0">
            <a:latin typeface="Avenir Next LT Pro" panose="020B0504020202020204" pitchFamily="34" charset="77"/>
          </a:endParaRPr>
        </a:p>
      </dsp:txBody>
      <dsp:txXfrm>
        <a:off x="4036968" y="692723"/>
        <a:ext cx="2077997" cy="558801"/>
      </dsp:txXfrm>
    </dsp:sp>
    <dsp:sp modelId="{6B5FE59C-B471-448A-AA7A-B526DCC4D4CA}">
      <dsp:nvSpPr>
        <dsp:cNvPr id="0" name=""/>
        <dsp:cNvSpPr/>
      </dsp:nvSpPr>
      <dsp:spPr>
        <a:xfrm>
          <a:off x="4017298" y="1321051"/>
          <a:ext cx="2085299" cy="3539572"/>
        </a:xfrm>
        <a:prstGeom prst="rect">
          <a:avLst/>
        </a:prstGeom>
        <a:solidFill>
          <a:schemeClr val="accent1">
            <a:lumMod val="20000"/>
            <a:lumOff val="80000"/>
            <a:alpha val="44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3991" tIns="183991" rIns="183991" bIns="183991" numCol="1" spcCol="1270" anchor="t" anchorCtr="0">
          <a:noAutofit/>
        </a:bodyPr>
        <a:lstStyle/>
        <a:p>
          <a:pPr marL="0" lvl="0" indent="0" algn="l" defTabSz="400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Imputation Strategy</a:t>
          </a:r>
          <a:r>
            <a:rPr lang="en-US" sz="900" b="1" kern="1200" dirty="0"/>
            <a:t>:</a:t>
          </a:r>
          <a:endParaRPr lang="en-US" sz="900" b="1" i="0" kern="1200" dirty="0">
            <a:latin typeface="Avenir Next LT Pro" panose="020B0504020202020204" pitchFamily="34" charset="77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900" kern="1200" dirty="0"/>
            <a:t>Stable columns (age, occupation, bank counts) → mode per customer, fallback to global mode.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900" kern="1200"/>
            <a:t>Sequential columns (balances, delays) → median per customer, fallback to global median.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900" kern="1200" dirty="0" err="1"/>
            <a:t>Credit_History_Age</a:t>
          </a:r>
          <a:r>
            <a:rPr lang="en-US" sz="900" kern="1200" dirty="0"/>
            <a:t>: forward-fill (+1 month) then backward-fill (-1 month) per customer.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900" kern="1200" dirty="0" err="1"/>
            <a:t>OrdinalEncoder</a:t>
          </a:r>
          <a:r>
            <a:rPr lang="en-US" sz="900" kern="1200" dirty="0"/>
            <a:t> for ordered categorical fields (e.g., </a:t>
          </a:r>
          <a:r>
            <a:rPr lang="en-US" sz="900" kern="1200" dirty="0" err="1"/>
            <a:t>Payment_of_Min_Amount</a:t>
          </a:r>
          <a:r>
            <a:rPr lang="en-US" sz="900" kern="1200" dirty="0"/>
            <a:t>, </a:t>
          </a:r>
          <a:r>
            <a:rPr lang="en-US" sz="900" kern="1200" dirty="0" err="1"/>
            <a:t>Credit_Mix</a:t>
          </a:r>
          <a:r>
            <a:rPr lang="en-US" sz="900" kern="1200" dirty="0"/>
            <a:t>).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900" kern="1200"/>
            <a:t>RobustScaler for numeric columns.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900" kern="1200" dirty="0"/>
            <a:t>PCA tested (retain 90% variance) to speed up non-aggregated model. Feature selection tested— no features removed.</a:t>
          </a:r>
        </a:p>
      </dsp:txBody>
      <dsp:txXfrm>
        <a:off x="4017298" y="1321051"/>
        <a:ext cx="2085299" cy="3539572"/>
      </dsp:txXfrm>
    </dsp:sp>
    <dsp:sp modelId="{4132ECB1-6BEF-4935-AFA3-B2EAA48FDE7E}">
      <dsp:nvSpPr>
        <dsp:cNvPr id="0" name=""/>
        <dsp:cNvSpPr/>
      </dsp:nvSpPr>
      <dsp:spPr>
        <a:xfrm>
          <a:off x="6226406" y="729718"/>
          <a:ext cx="1862672" cy="558801"/>
        </a:xfrm>
        <a:prstGeom prst="rect">
          <a:avLst/>
        </a:prstGeom>
        <a:solidFill>
          <a:schemeClr val="accent1">
            <a:lumMod val="75000"/>
            <a:alpha val="53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93" tIns="147193" rIns="147193" bIns="147193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Feature Engineering/ Dropping</a:t>
          </a:r>
          <a:endParaRPr lang="en-US" sz="1400" b="0" i="0" kern="1200" dirty="0">
            <a:latin typeface="Avenir Next LT Pro" panose="020B0504020202020204" pitchFamily="34" charset="77"/>
          </a:endParaRPr>
        </a:p>
      </dsp:txBody>
      <dsp:txXfrm>
        <a:off x="6226406" y="729718"/>
        <a:ext cx="1862672" cy="558801"/>
      </dsp:txXfrm>
    </dsp:sp>
    <dsp:sp modelId="{C42A8BDE-B838-475D-AFDE-17B60D744AB6}">
      <dsp:nvSpPr>
        <dsp:cNvPr id="0" name=""/>
        <dsp:cNvSpPr/>
      </dsp:nvSpPr>
      <dsp:spPr>
        <a:xfrm>
          <a:off x="6283191" y="1324348"/>
          <a:ext cx="1765315" cy="3536275"/>
        </a:xfrm>
        <a:prstGeom prst="rect">
          <a:avLst/>
        </a:prstGeom>
        <a:solidFill>
          <a:schemeClr val="accent1">
            <a:lumMod val="40000"/>
            <a:lumOff val="60000"/>
            <a:alpha val="4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205" tIns="179205" rIns="179205" bIns="179205" numCol="1" spcCol="1270" anchor="t" anchorCtr="0">
          <a:noAutofit/>
        </a:bodyPr>
        <a:lstStyle/>
        <a:p>
          <a:pPr marL="0" lvl="0" indent="0" algn="l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i="0" kern="1200" dirty="0">
            <a:latin typeface="Avenir Next LT Pro" panose="020B0504020202020204" pitchFamily="34" charset="77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100" kern="1200" dirty="0" err="1"/>
            <a:t>Debt_to_Income_Ratio</a:t>
          </a:r>
          <a:r>
            <a:rPr lang="en-US" sz="1100" kern="1200" dirty="0"/>
            <a:t> = </a:t>
          </a:r>
          <a:r>
            <a:rPr lang="en-US" sz="1100" kern="1200" dirty="0" err="1"/>
            <a:t>Outstanding_Debt</a:t>
          </a:r>
          <a:r>
            <a:rPr lang="en-US" sz="1100" kern="1200" dirty="0"/>
            <a:t> / </a:t>
          </a:r>
          <a:r>
            <a:rPr lang="en-US" sz="1100" kern="1200" dirty="0" err="1"/>
            <a:t>Annual_Income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100" kern="1200" dirty="0" err="1"/>
            <a:t>EMI_to_Salary_Ratio</a:t>
          </a:r>
          <a:r>
            <a:rPr lang="en-US" sz="1100" kern="1200" dirty="0"/>
            <a:t> = </a:t>
          </a:r>
          <a:r>
            <a:rPr lang="en-US" sz="1100" kern="1200" dirty="0" err="1"/>
            <a:t>Total_EMI_per_month</a:t>
          </a:r>
          <a:r>
            <a:rPr lang="en-US" sz="1100" kern="1200" dirty="0"/>
            <a:t> / </a:t>
          </a:r>
          <a:r>
            <a:rPr lang="en-US" sz="1100" kern="1200" dirty="0" err="1"/>
            <a:t>Monthly_Inhand_Salary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100" kern="1200" dirty="0"/>
            <a:t>Columns with low importance (Occupation, Payment/Spending behavior) dropped.</a:t>
          </a:r>
        </a:p>
      </dsp:txBody>
      <dsp:txXfrm>
        <a:off x="6283191" y="1324348"/>
        <a:ext cx="1765315" cy="3536275"/>
      </dsp:txXfrm>
    </dsp:sp>
    <dsp:sp modelId="{59606EB9-9F10-4D12-A33F-A242FDCC0D0F}">
      <dsp:nvSpPr>
        <dsp:cNvPr id="0" name=""/>
        <dsp:cNvSpPr/>
      </dsp:nvSpPr>
      <dsp:spPr>
        <a:xfrm>
          <a:off x="8223998" y="692723"/>
          <a:ext cx="1862672" cy="558801"/>
        </a:xfrm>
        <a:prstGeom prst="rect">
          <a:avLst/>
        </a:prstGeom>
        <a:solidFill>
          <a:srgbClr val="4A5EE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7193" tIns="147193" rIns="147193" bIns="14719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Models &amp; Tuning</a:t>
          </a:r>
          <a:endParaRPr lang="en-US" sz="1600" b="1" i="0" kern="1200" dirty="0">
            <a:latin typeface="Avenir Next LT Pro" panose="020B0504020202020204" pitchFamily="34" charset="77"/>
          </a:endParaRPr>
        </a:p>
      </dsp:txBody>
      <dsp:txXfrm>
        <a:off x="8223998" y="692723"/>
        <a:ext cx="1862672" cy="558801"/>
      </dsp:txXfrm>
    </dsp:sp>
    <dsp:sp modelId="{C8429E68-36DD-4F6A-A2F4-7CCDADCEFAD1}">
      <dsp:nvSpPr>
        <dsp:cNvPr id="0" name=""/>
        <dsp:cNvSpPr/>
      </dsp:nvSpPr>
      <dsp:spPr>
        <a:xfrm>
          <a:off x="8196868" y="1252297"/>
          <a:ext cx="1916932" cy="3608326"/>
        </a:xfrm>
        <a:prstGeom prst="rect">
          <a:avLst/>
        </a:prstGeom>
        <a:solidFill>
          <a:schemeClr val="accent1">
            <a:lumMod val="60000"/>
            <a:lumOff val="40000"/>
            <a:alpha val="68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5334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0" i="0" kern="1200" dirty="0">
            <a:latin typeface="Avenir Next LT Pro" panose="020B0504020202020204" pitchFamily="34" charset="77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050" kern="1200" dirty="0"/>
            <a:t>Models: </a:t>
          </a:r>
          <a:r>
            <a:rPr lang="en-US" sz="1050" kern="1200" dirty="0" err="1"/>
            <a:t>RandomForest</a:t>
          </a:r>
          <a:r>
            <a:rPr lang="en-US" sz="1050" kern="1200" dirty="0"/>
            <a:t>, KNN, </a:t>
          </a:r>
          <a:r>
            <a:rPr lang="en-US" sz="1050" kern="1200" dirty="0" err="1"/>
            <a:t>GaussianNB</a:t>
          </a:r>
          <a:r>
            <a:rPr lang="en-US" sz="1050" kern="1200" dirty="0"/>
            <a:t>, </a:t>
          </a:r>
          <a:r>
            <a:rPr lang="en-US" sz="1050" kern="1200" dirty="0" err="1"/>
            <a:t>XGBoost</a:t>
          </a:r>
          <a:r>
            <a:rPr lang="en-US" sz="1050" kern="1200" dirty="0"/>
            <a:t>, </a:t>
          </a:r>
          <a:r>
            <a:rPr lang="en-US" sz="1050" kern="1200" dirty="0" err="1"/>
            <a:t>CatBoost</a:t>
          </a:r>
          <a:r>
            <a:rPr lang="en-US" sz="1050" kern="1200" dirty="0"/>
            <a:t>, </a:t>
          </a:r>
          <a:r>
            <a:rPr lang="en-US" sz="1050" kern="1200" dirty="0" err="1"/>
            <a:t>LightGBM</a:t>
          </a:r>
          <a:r>
            <a:rPr lang="en-US" sz="1050" kern="1200" dirty="0"/>
            <a:t>.</a:t>
          </a: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050" kern="1200" dirty="0"/>
            <a:t>Hyperparameter tuning via </a:t>
          </a:r>
          <a:r>
            <a:rPr lang="en-US" sz="1050" kern="1200" dirty="0" err="1"/>
            <a:t>RandomizedSearchCV</a:t>
          </a:r>
          <a:r>
            <a:rPr lang="en-US" sz="1050" kern="1200" dirty="0"/>
            <a:t> (5-fold CV).</a:t>
          </a: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1050" kern="1200" dirty="0"/>
            <a:t>Class imbalance handled with </a:t>
          </a:r>
          <a:r>
            <a:rPr lang="en-US" sz="1050" kern="1200" dirty="0" err="1"/>
            <a:t>class_weight</a:t>
          </a:r>
          <a:r>
            <a:rPr lang="en-US" sz="1050" kern="1200" dirty="0"/>
            <a:t> where supported.</a:t>
          </a:r>
        </a:p>
      </dsp:txBody>
      <dsp:txXfrm>
        <a:off x="8196868" y="1252297"/>
        <a:ext cx="1916932" cy="3608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10/18/2025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10/18/2025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782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7.wdp"/><Relationship Id="rId7" Type="http://schemas.microsoft.com/office/2007/relationships/hdphoto" Target="../media/hdphoto9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5" Type="http://schemas.microsoft.com/office/2007/relationships/hdphoto" Target="../media/hdphoto8.wdp"/><Relationship Id="rId4" Type="http://schemas.openxmlformats.org/officeDocument/2006/relationships/image" Target="../media/image8.png"/><Relationship Id="rId9" Type="http://schemas.microsoft.com/office/2007/relationships/hdphoto" Target="../media/hdphoto10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dit-score-prediction-app-l6app7h4k6wgl4ddtkdafzk.streamlit.app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Credit Score Prediction app</a:t>
            </a:r>
            <a:br>
              <a:rPr lang="en-US" dirty="0"/>
            </a:b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77890"/>
            <a:ext cx="6737423" cy="578325"/>
          </a:xfrm>
        </p:spPr>
        <p:txBody>
          <a:bodyPr/>
          <a:lstStyle/>
          <a:p>
            <a:r>
              <a:rPr lang="en-US" dirty="0"/>
              <a:t>Amira </a:t>
            </a:r>
            <a:r>
              <a:rPr lang="en-US" dirty="0" err="1"/>
              <a:t>el-gAREm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Predict customer credit scores (</a:t>
            </a:r>
            <a:r>
              <a:rPr lang="en-US" dirty="0" err="1"/>
              <a:t>Credit_Score</a:t>
            </a:r>
            <a:r>
              <a:rPr lang="en-US" dirty="0"/>
              <a:t>).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Support lending decisions, risk stratification, and personalized offers.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Credit score app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B761D-A0AF-40E7-97AD-272966DA3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3BF67CEA-8400-81BB-6F41-31AE97438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Dataset Overview</a:t>
            </a:r>
          </a:p>
        </p:txBody>
      </p: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E991FE2E-A70E-63C1-DE05-BD01BE06C7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28219" y="1864186"/>
            <a:ext cx="5381386" cy="4754823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pPr lvl="0"/>
            <a:r>
              <a:rPr lang="en-US" dirty="0"/>
              <a:t>100,000 rows (8 months per customer) → ~12,500 unique customers.</a:t>
            </a:r>
          </a:p>
          <a:p>
            <a:pPr lvl="0"/>
            <a:r>
              <a:rPr lang="en-US" dirty="0"/>
              <a:t>29 columns including demographic, credit behavior, loan info, monthly balances.</a:t>
            </a:r>
          </a:p>
          <a:p>
            <a:pPr lvl="0"/>
            <a:r>
              <a:rPr lang="en-US" dirty="0"/>
              <a:t>Target: </a:t>
            </a:r>
            <a:r>
              <a:rPr lang="en-US" dirty="0" err="1"/>
              <a:t>Credit_Score</a:t>
            </a:r>
            <a:r>
              <a:rPr lang="en-US" dirty="0"/>
              <a:t> (categorical/multi-class).</a:t>
            </a:r>
          </a:p>
          <a:p>
            <a:r>
              <a:rPr lang="en-US" b="1" dirty="0"/>
              <a:t>Key Columns include </a:t>
            </a:r>
            <a:r>
              <a:rPr lang="en-US" dirty="0" err="1"/>
              <a:t>Customer_ID</a:t>
            </a:r>
            <a:r>
              <a:rPr lang="en-US" dirty="0"/>
              <a:t>, Month, Demographics ( Age, Occupation, </a:t>
            </a:r>
            <a:r>
              <a:rPr lang="en-US" dirty="0" err="1"/>
              <a:t>Annual_Income</a:t>
            </a:r>
            <a:r>
              <a:rPr lang="en-US" dirty="0"/>
              <a:t>, </a:t>
            </a:r>
            <a:r>
              <a:rPr lang="en-US" dirty="0" err="1"/>
              <a:t>Monthly_Inhand_Salary</a:t>
            </a:r>
            <a:r>
              <a:rPr lang="en-US" dirty="0"/>
              <a:t>) , Loans &amp; debt info ( Num_of_Loan, Type_of_Loan, Outstanding_Debt, </a:t>
            </a:r>
            <a:r>
              <a:rPr lang="en-US" dirty="0" err="1"/>
              <a:t>Total_EMI_per_month</a:t>
            </a:r>
            <a:r>
              <a:rPr lang="en-US" dirty="0"/>
              <a:t>, </a:t>
            </a:r>
            <a:r>
              <a:rPr lang="en-US" dirty="0" err="1"/>
              <a:t>Credit_History_Age</a:t>
            </a:r>
            <a:r>
              <a:rPr lang="en-US" dirty="0"/>
              <a:t>, etc.)</a:t>
            </a:r>
          </a:p>
          <a:p>
            <a:pPr lvl="0">
              <a:buNone/>
            </a:pPr>
            <a:endParaRPr lang="en-US" dirty="0"/>
          </a:p>
        </p:txBody>
      </p:sp>
      <p:pic>
        <p:nvPicPr>
          <p:cNvPr id="70" name="Picture Placeholder 31" descr="Large walking intersection with one lone person">
            <a:extLst>
              <a:ext uri="{FF2B5EF4-FFF2-40B4-BE49-F238E27FC236}">
                <a16:creationId xmlns:a16="http://schemas.microsoft.com/office/drawing/2014/main" id="{92B68D95-CFB3-2BFE-0E08-05746F87459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44000" contrast="-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68" name="Picture Placeholder 11" descr="Close-up of skyscrapers">
            <a:extLst>
              <a:ext uri="{FF2B5EF4-FFF2-40B4-BE49-F238E27FC236}">
                <a16:creationId xmlns:a16="http://schemas.microsoft.com/office/drawing/2014/main" id="{98C233F6-C8BF-8EE7-69FA-B1E9B337ED3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6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pic>
        <p:nvPicPr>
          <p:cNvPr id="69" name="Picture Placeholder 8" descr="Curved skyscraper against the blue sky">
            <a:extLst>
              <a:ext uri="{FF2B5EF4-FFF2-40B4-BE49-F238E27FC236}">
                <a16:creationId xmlns:a16="http://schemas.microsoft.com/office/drawing/2014/main" id="{02693DBB-C0BA-B482-DA72-13B3E7D369D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  <a14:imgEffect>
                      <a14:brightnessContrast brigh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C6B0FDC5-E15B-9C2E-7F83-F87949B0C1EE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Credit Score app</a:t>
            </a:r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5FA417E5-A7E8-21A4-5C6F-2E3970F7E68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22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97EFE406-7799-825C-C7AD-B4F51349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Modeling APPROACHES</a:t>
            </a:r>
          </a:p>
        </p:txBody>
      </p:sp>
      <p:pic>
        <p:nvPicPr>
          <p:cNvPr id="8" name="Picture Placeholder 7" descr="Upward trend with solid fill">
            <a:extLst>
              <a:ext uri="{FF2B5EF4-FFF2-40B4-BE49-F238E27FC236}">
                <a16:creationId xmlns:a16="http://schemas.microsoft.com/office/drawing/2014/main" id="{D1EEF821-946B-05F6-7AA4-2EB5D46893C1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274" b="5274"/>
          <a:stretch/>
        </p:blipFill>
        <p:spPr/>
      </p:pic>
      <p:sp>
        <p:nvSpPr>
          <p:cNvPr id="13" name="Subtitle 12">
            <a:extLst>
              <a:ext uri="{FF2B5EF4-FFF2-40B4-BE49-F238E27FC236}">
                <a16:creationId xmlns:a16="http://schemas.microsoft.com/office/drawing/2014/main" id="{28CDBA4D-392D-EF87-B0DB-6284C88E13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Sequence-level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2ECAAA-1E9C-4845-8EA9-E11A76F0815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/>
            <a:r>
              <a:rPr lang="en-US" dirty="0"/>
              <a:t>8 rows per customer, captures month-to-month variation</a:t>
            </a:r>
          </a:p>
          <a:p>
            <a:pPr lvl="0"/>
            <a:r>
              <a:rPr lang="en-US" dirty="0"/>
              <a:t> ~100k rows</a:t>
            </a:r>
          </a:p>
          <a:p>
            <a:r>
              <a:rPr lang="en-US" dirty="0"/>
              <a:t>more data but noisier</a:t>
            </a:r>
          </a:p>
          <a:p>
            <a:pPr lvl="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9" name="Picture Placeholder 8" descr="Cycle with people with solid fill">
            <a:extLst>
              <a:ext uri="{FF2B5EF4-FFF2-40B4-BE49-F238E27FC236}">
                <a16:creationId xmlns:a16="http://schemas.microsoft.com/office/drawing/2014/main" id="{6FDCA5E5-50F1-AB9C-3334-27C4BFC84647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5335" b="5335"/>
          <a:stretch/>
        </p:blipFill>
        <p:spPr>
          <a:xfrm>
            <a:off x="4899549" y="1815838"/>
            <a:ext cx="1367154" cy="1222013"/>
          </a:xfrm>
        </p:spPr>
      </p:pic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0BF224F1-5D4B-786D-DAC6-9E999EF34BB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Aggregated (customer-level 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A7D71A8-B372-410F-100C-83EBF28378DA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~12.5k rows</a:t>
            </a:r>
          </a:p>
          <a:p>
            <a:r>
              <a:rPr lang="en-US" dirty="0"/>
              <a:t> Mode (categorical) + Median (numerical) → best performance</a:t>
            </a:r>
          </a:p>
        </p:txBody>
      </p:sp>
      <p:pic>
        <p:nvPicPr>
          <p:cNvPr id="86" name="Picture Placeholder 11" descr="Handshake with solid fill">
            <a:extLst>
              <a:ext uri="{FF2B5EF4-FFF2-40B4-BE49-F238E27FC236}">
                <a16:creationId xmlns:a16="http://schemas.microsoft.com/office/drawing/2014/main" id="{EDD89CDE-5716-DC27-2BC3-9D1E02F20966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t="5404" b="5404"/>
          <a:stretch/>
        </p:blipFill>
        <p:spPr>
          <a:xfrm>
            <a:off x="8125429" y="1818798"/>
            <a:ext cx="1367154" cy="1222013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62BDD5F-A1CB-7807-A241-B23CFAD74EC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customer-level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~12.5k rows</a:t>
            </a:r>
          </a:p>
          <a:p>
            <a:pPr lvl="0"/>
            <a:r>
              <a:rPr lang="en-US" dirty="0"/>
              <a:t>Only latest month per customer → lower predictive power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3" name="Footer Placeholder 32">
            <a:extLst>
              <a:ext uri="{FF2B5EF4-FFF2-40B4-BE49-F238E27FC236}">
                <a16:creationId xmlns:a16="http://schemas.microsoft.com/office/drawing/2014/main" id="{656A71C0-3B42-35AC-B2B7-6A108044BE29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Credit Score app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EC120403-BB88-8260-B7C0-B7F016EC53E4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50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 descr="Timeline Placeholder ">
            <a:extLst>
              <a:ext uri="{FF2B5EF4-FFF2-40B4-BE49-F238E27FC236}">
                <a16:creationId xmlns:a16="http://schemas.microsoft.com/office/drawing/2014/main" id="{19F9EF88-EB9B-04DD-91EC-4006E9AC3D8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67363195"/>
              </p:ext>
            </p:extLst>
          </p:nvPr>
        </p:nvGraphicFramePr>
        <p:xfrm>
          <a:off x="850900" y="1319514"/>
          <a:ext cx="10125075" cy="4860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PRODUCT LAUNCH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Credit Score app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176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Model Selection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89795704"/>
              </p:ext>
            </p:extLst>
          </p:nvPr>
        </p:nvGraphicFramePr>
        <p:xfrm>
          <a:off x="1857644" y="1797627"/>
          <a:ext cx="8107680" cy="4351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6920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</a:tblGrid>
              <a:tr h="8702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Model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Train Accuracy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Test Accuracy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F1 Score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RandomForest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1.000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0.754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0.746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KNN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0.788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0.715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0.704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GaussianNB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0.685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0.685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0.683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XGBoost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0.969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0.744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0.733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Credit Score app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Feature Importance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Credit Score app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1471E9F-5DD6-8CCC-2463-8D82CD44FB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0168" y="2061057"/>
            <a:ext cx="10202573" cy="273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705" y="1325751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 to App Here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69</TotalTime>
  <Words>566</Words>
  <Application>Microsoft Office PowerPoint</Application>
  <PresentationFormat>Widescreen</PresentationFormat>
  <Paragraphs>91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Avenir Next LT Pro</vt:lpstr>
      <vt:lpstr>Calibri</vt:lpstr>
      <vt:lpstr>Symbol</vt:lpstr>
      <vt:lpstr>Office Theme</vt:lpstr>
      <vt:lpstr>Credit Score Prediction app </vt:lpstr>
      <vt:lpstr>Purpose</vt:lpstr>
      <vt:lpstr> Dataset Overview</vt:lpstr>
      <vt:lpstr>DATASET Modeling APPROACHES</vt:lpstr>
      <vt:lpstr>PLAN FOR PRODUCT LAUNCH</vt:lpstr>
      <vt:lpstr>Results &amp; Model Selection</vt:lpstr>
      <vt:lpstr>Random Forest Feature Importance</vt:lpstr>
      <vt:lpstr>THANK YOU Go to App Here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amira aly</dc:creator>
  <cp:lastModifiedBy>amira aly</cp:lastModifiedBy>
  <cp:revision>8</cp:revision>
  <dcterms:created xsi:type="dcterms:W3CDTF">2025-10-18T04:40:47Z</dcterms:created>
  <dcterms:modified xsi:type="dcterms:W3CDTF">2025-10-18T07:17:22Z</dcterms:modified>
</cp:coreProperties>
</file>